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91" r:id="rId3"/>
    <p:sldId id="275" r:id="rId4"/>
    <p:sldId id="278" r:id="rId5"/>
    <p:sldId id="284" r:id="rId6"/>
    <p:sldId id="279" r:id="rId7"/>
    <p:sldId id="271" r:id="rId8"/>
    <p:sldId id="280" r:id="rId9"/>
    <p:sldId id="270" r:id="rId10"/>
    <p:sldId id="281" r:id="rId11"/>
    <p:sldId id="272" r:id="rId12"/>
    <p:sldId id="282" r:id="rId13"/>
    <p:sldId id="273" r:id="rId14"/>
    <p:sldId id="274" r:id="rId15"/>
    <p:sldId id="285" r:id="rId16"/>
    <p:sldId id="290" r:id="rId17"/>
    <p:sldId id="287" r:id="rId18"/>
    <p:sldId id="289" r:id="rId19"/>
    <p:sldId id="292" r:id="rId20"/>
    <p:sldId id="288" r:id="rId21"/>
    <p:sldId id="286" r:id="rId22"/>
    <p:sldId id="293" r:id="rId23"/>
    <p:sldId id="260" r:id="rId24"/>
    <p:sldId id="296" r:id="rId25"/>
    <p:sldId id="29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ma Gültekin" initials="FG" lastIdx="1" clrIdx="0"/>
  <p:cmAuthor id="2" name="hakem" initials="Hakem" lastIdx="1" clrIdx="1">
    <p:extLst>
      <p:ext uri="{19B8F6BF-5375-455C-9EA6-DF929625EA0E}">
        <p15:presenceInfo xmlns:p15="http://schemas.microsoft.com/office/powerpoint/2012/main" userId="hake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4737A-1FF6-4EBC-A6E7-27204F28443D}" type="doc">
      <dgm:prSet loTypeId="urn:microsoft.com/office/officeart/2005/8/layout/vList5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5873F44-C401-4403-8D6F-83D04B7161C9}">
      <dgm:prSet phldrT="[Metin]"/>
      <dgm:spPr/>
      <dgm:t>
        <a:bodyPr/>
        <a:lstStyle/>
        <a:p>
          <a:r>
            <a:rPr lang="tr-TR" dirty="0"/>
            <a:t>Tam </a:t>
          </a:r>
          <a:r>
            <a:rPr lang="tr-TR" dirty="0" err="1"/>
            <a:t>bağlamsallaştırma</a:t>
          </a:r>
          <a:endParaRPr lang="tr-TR" dirty="0"/>
        </a:p>
      </dgm:t>
    </dgm:pt>
    <dgm:pt modelId="{32345E9B-8D85-4D86-9571-E9B210302ADB}" type="parTrans" cxnId="{EF1BE607-9A19-4F27-A233-40328B121E8A}">
      <dgm:prSet/>
      <dgm:spPr/>
      <dgm:t>
        <a:bodyPr/>
        <a:lstStyle/>
        <a:p>
          <a:endParaRPr lang="tr-TR"/>
        </a:p>
      </dgm:t>
    </dgm:pt>
    <dgm:pt modelId="{C76E7A39-5A08-41BD-8B03-07A6E372BBB2}" type="sibTrans" cxnId="{EF1BE607-9A19-4F27-A233-40328B121E8A}">
      <dgm:prSet/>
      <dgm:spPr/>
      <dgm:t>
        <a:bodyPr/>
        <a:lstStyle/>
        <a:p>
          <a:endParaRPr lang="tr-TR"/>
        </a:p>
      </dgm:t>
    </dgm:pt>
    <dgm:pt modelId="{8FB64E6B-DB4E-4632-9C94-E2035C76C380}">
      <dgm:prSet phldrT="[Metin]"/>
      <dgm:spPr/>
      <dgm:t>
        <a:bodyPr/>
        <a:lstStyle/>
        <a:p>
          <a:r>
            <a:rPr lang="tr-TR" dirty="0"/>
            <a:t>Hedefimiz, idealimiz</a:t>
          </a:r>
        </a:p>
      </dgm:t>
    </dgm:pt>
    <dgm:pt modelId="{0BBEE9F1-2EAA-4688-86A2-C90ECC4DB17A}" type="parTrans" cxnId="{79C519B7-67AE-4FD4-B11C-1C7C40041DAB}">
      <dgm:prSet/>
      <dgm:spPr/>
      <dgm:t>
        <a:bodyPr/>
        <a:lstStyle/>
        <a:p>
          <a:endParaRPr lang="tr-TR"/>
        </a:p>
      </dgm:t>
    </dgm:pt>
    <dgm:pt modelId="{AF83E7F5-BE82-416E-8508-FA86FF936FCD}" type="sibTrans" cxnId="{79C519B7-67AE-4FD4-B11C-1C7C40041DAB}">
      <dgm:prSet/>
      <dgm:spPr/>
      <dgm:t>
        <a:bodyPr/>
        <a:lstStyle/>
        <a:p>
          <a:endParaRPr lang="tr-TR"/>
        </a:p>
      </dgm:t>
    </dgm:pt>
    <dgm:pt modelId="{923C7CEE-6DDF-4750-BB16-3C6250F48CC9}">
      <dgm:prSet phldrT="[Metin]"/>
      <dgm:spPr/>
      <dgm:t>
        <a:bodyPr/>
        <a:lstStyle/>
        <a:p>
          <a:r>
            <a:rPr lang="tr-TR" dirty="0"/>
            <a:t>Eksik </a:t>
          </a:r>
          <a:r>
            <a:rPr lang="tr-TR" dirty="0" err="1"/>
            <a:t>bağlamsallaştırma</a:t>
          </a:r>
          <a:endParaRPr lang="tr-TR" dirty="0"/>
        </a:p>
      </dgm:t>
    </dgm:pt>
    <dgm:pt modelId="{B2DB5D82-92C6-4BA2-8167-FEBFC78F1EEC}" type="parTrans" cxnId="{A1A66312-A844-4709-A1A7-CF479EDEFD28}">
      <dgm:prSet/>
      <dgm:spPr/>
      <dgm:t>
        <a:bodyPr/>
        <a:lstStyle/>
        <a:p>
          <a:endParaRPr lang="tr-TR"/>
        </a:p>
      </dgm:t>
    </dgm:pt>
    <dgm:pt modelId="{B26E2F94-8E14-4AE5-9480-F3388DE0953D}" type="sibTrans" cxnId="{A1A66312-A844-4709-A1A7-CF479EDEFD28}">
      <dgm:prSet/>
      <dgm:spPr/>
      <dgm:t>
        <a:bodyPr/>
        <a:lstStyle/>
        <a:p>
          <a:endParaRPr lang="tr-TR"/>
        </a:p>
      </dgm:t>
    </dgm:pt>
    <dgm:pt modelId="{C9D26B5A-A933-47D5-9DF0-7B23D242A5A6}">
      <dgm:prSet phldrT="[Metin]"/>
      <dgm:spPr/>
      <dgm:t>
        <a:bodyPr/>
        <a:lstStyle/>
        <a:p>
          <a:r>
            <a:rPr lang="tr-TR" dirty="0"/>
            <a:t>En azından ulaşmamız gereken aşamadır</a:t>
          </a:r>
        </a:p>
      </dgm:t>
    </dgm:pt>
    <dgm:pt modelId="{38A9F546-5F54-457A-9B25-6D266BD4CCFF}" type="parTrans" cxnId="{A356C7FF-CC63-434D-9BB8-C8B0422B3926}">
      <dgm:prSet/>
      <dgm:spPr/>
      <dgm:t>
        <a:bodyPr/>
        <a:lstStyle/>
        <a:p>
          <a:endParaRPr lang="tr-TR"/>
        </a:p>
      </dgm:t>
    </dgm:pt>
    <dgm:pt modelId="{12AC3A51-833F-4D49-883C-1EECC60CE4A8}" type="sibTrans" cxnId="{A356C7FF-CC63-434D-9BB8-C8B0422B3926}">
      <dgm:prSet/>
      <dgm:spPr/>
      <dgm:t>
        <a:bodyPr/>
        <a:lstStyle/>
        <a:p>
          <a:endParaRPr lang="tr-TR"/>
        </a:p>
      </dgm:t>
    </dgm:pt>
    <dgm:pt modelId="{1812A871-C267-4C58-A1BA-CA7D737D58FA}">
      <dgm:prSet phldrT="[Metin]"/>
      <dgm:spPr/>
      <dgm:t>
        <a:bodyPr/>
        <a:lstStyle/>
        <a:p>
          <a:r>
            <a:rPr lang="tr-TR" dirty="0"/>
            <a:t>Bugünü geçmişe taşıma</a:t>
          </a:r>
        </a:p>
      </dgm:t>
    </dgm:pt>
    <dgm:pt modelId="{4EF6EC70-6E23-42CB-B980-B0415BC97ED0}" type="parTrans" cxnId="{23511598-B857-49AF-927B-B65F2AC8F6FC}">
      <dgm:prSet/>
      <dgm:spPr/>
      <dgm:t>
        <a:bodyPr/>
        <a:lstStyle/>
        <a:p>
          <a:endParaRPr lang="tr-TR"/>
        </a:p>
      </dgm:t>
    </dgm:pt>
    <dgm:pt modelId="{AF6CA2BE-D8DA-4301-A20A-F092998D4329}" type="sibTrans" cxnId="{23511598-B857-49AF-927B-B65F2AC8F6FC}">
      <dgm:prSet/>
      <dgm:spPr/>
      <dgm:t>
        <a:bodyPr/>
        <a:lstStyle/>
        <a:p>
          <a:endParaRPr lang="tr-TR"/>
        </a:p>
      </dgm:t>
    </dgm:pt>
    <dgm:pt modelId="{AF72A662-1207-4F1C-8D10-EC9905890FCF}">
      <dgm:prSet phldrT="[Metin]"/>
      <dgm:spPr/>
      <dgm:t>
        <a:bodyPr/>
        <a:lstStyle/>
        <a:p>
          <a:r>
            <a:rPr lang="tr-TR" dirty="0"/>
            <a:t>En çok kullanılan ve karşılaşılan aşamadır</a:t>
          </a:r>
        </a:p>
      </dgm:t>
    </dgm:pt>
    <dgm:pt modelId="{927A1156-610E-4E59-B68F-1EC0F006E1B0}" type="parTrans" cxnId="{61DBA23B-B816-485F-8A76-3351D1EB8295}">
      <dgm:prSet/>
      <dgm:spPr/>
      <dgm:t>
        <a:bodyPr/>
        <a:lstStyle/>
        <a:p>
          <a:endParaRPr lang="tr-TR"/>
        </a:p>
      </dgm:t>
    </dgm:pt>
    <dgm:pt modelId="{1781E186-081F-43DE-99A5-B65044EC2928}" type="sibTrans" cxnId="{61DBA23B-B816-485F-8A76-3351D1EB8295}">
      <dgm:prSet/>
      <dgm:spPr/>
      <dgm:t>
        <a:bodyPr/>
        <a:lstStyle/>
        <a:p>
          <a:endParaRPr lang="tr-TR"/>
        </a:p>
      </dgm:t>
    </dgm:pt>
    <dgm:pt modelId="{C70A5716-5B14-4D12-BFED-24A6F92031CF}">
      <dgm:prSet/>
      <dgm:spPr/>
      <dgm:t>
        <a:bodyPr/>
        <a:lstStyle/>
        <a:p>
          <a:r>
            <a:rPr lang="tr-TR" dirty="0"/>
            <a:t>Mutlaka aşılması gerekir</a:t>
          </a:r>
        </a:p>
      </dgm:t>
    </dgm:pt>
    <dgm:pt modelId="{9045E6AE-52E2-4331-9E71-ABC547F868F5}" type="parTrans" cxnId="{E994883A-7D5B-4315-9B65-E1CBDF42E369}">
      <dgm:prSet/>
      <dgm:spPr/>
      <dgm:t>
        <a:bodyPr/>
        <a:lstStyle/>
        <a:p>
          <a:endParaRPr lang="tr-TR"/>
        </a:p>
      </dgm:t>
    </dgm:pt>
    <dgm:pt modelId="{D782E243-E08A-4780-812F-A79C6F2B5B3C}" type="sibTrans" cxnId="{E994883A-7D5B-4315-9B65-E1CBDF42E369}">
      <dgm:prSet/>
      <dgm:spPr/>
      <dgm:t>
        <a:bodyPr/>
        <a:lstStyle/>
        <a:p>
          <a:endParaRPr lang="tr-TR"/>
        </a:p>
      </dgm:t>
    </dgm:pt>
    <dgm:pt modelId="{625C5689-CE04-4124-94F6-2DF8BC73357C}">
      <dgm:prSet/>
      <dgm:spPr/>
      <dgm:t>
        <a:bodyPr/>
        <a:lstStyle/>
        <a:p>
          <a:r>
            <a:rPr lang="tr-TR" dirty="0"/>
            <a:t>Tarihe hizmet etmez</a:t>
          </a:r>
        </a:p>
      </dgm:t>
    </dgm:pt>
    <dgm:pt modelId="{2D215AA6-81F9-439A-98F1-79FDAE701213}" type="parTrans" cxnId="{1650C038-C42F-4BAB-A331-7B5007E1BB72}">
      <dgm:prSet/>
      <dgm:spPr/>
      <dgm:t>
        <a:bodyPr/>
        <a:lstStyle/>
        <a:p>
          <a:endParaRPr lang="tr-TR"/>
        </a:p>
      </dgm:t>
    </dgm:pt>
    <dgm:pt modelId="{FE655AC2-1716-4658-BCDA-73B72CAC119E}" type="sibTrans" cxnId="{1650C038-C42F-4BAB-A331-7B5007E1BB72}">
      <dgm:prSet/>
      <dgm:spPr/>
      <dgm:t>
        <a:bodyPr/>
        <a:lstStyle/>
        <a:p>
          <a:endParaRPr lang="tr-TR"/>
        </a:p>
      </dgm:t>
    </dgm:pt>
    <dgm:pt modelId="{A979AB1F-5F21-488F-AFA1-424370A991A1}">
      <dgm:prSet/>
      <dgm:spPr/>
      <dgm:t>
        <a:bodyPr/>
        <a:lstStyle/>
        <a:p>
          <a:r>
            <a:rPr lang="tr-TR" dirty="0"/>
            <a:t>Aşırı genelleştirme</a:t>
          </a:r>
        </a:p>
      </dgm:t>
    </dgm:pt>
    <dgm:pt modelId="{0A9C54A4-7D42-407A-8694-D95455C6183E}" type="parTrans" cxnId="{1B6BC35D-1D1A-43BA-AF9F-A430F3C20917}">
      <dgm:prSet/>
      <dgm:spPr/>
      <dgm:t>
        <a:bodyPr/>
        <a:lstStyle/>
        <a:p>
          <a:endParaRPr lang="tr-TR"/>
        </a:p>
      </dgm:t>
    </dgm:pt>
    <dgm:pt modelId="{303EA478-2DC9-43C0-BC15-7EE1DD2E9BC3}" type="sibTrans" cxnId="{1B6BC35D-1D1A-43BA-AF9F-A430F3C20917}">
      <dgm:prSet/>
      <dgm:spPr/>
      <dgm:t>
        <a:bodyPr/>
        <a:lstStyle/>
        <a:p>
          <a:endParaRPr lang="tr-TR"/>
        </a:p>
      </dgm:t>
    </dgm:pt>
    <dgm:pt modelId="{68F5FAAE-35A3-4261-90CA-E013284EE849}">
      <dgm:prSet/>
      <dgm:spPr/>
      <dgm:t>
        <a:bodyPr/>
        <a:lstStyle/>
        <a:p>
          <a:r>
            <a:rPr lang="tr-TR" dirty="0"/>
            <a:t>Bağlamı yok sayma</a:t>
          </a:r>
        </a:p>
      </dgm:t>
    </dgm:pt>
    <dgm:pt modelId="{B79369FA-E132-4A97-A4BD-5597AA7403D3}" type="parTrans" cxnId="{E513D1B4-31F2-41DD-A68F-559BBDDAA6BF}">
      <dgm:prSet/>
      <dgm:spPr/>
      <dgm:t>
        <a:bodyPr/>
        <a:lstStyle/>
        <a:p>
          <a:endParaRPr lang="tr-TR"/>
        </a:p>
      </dgm:t>
    </dgm:pt>
    <dgm:pt modelId="{FC24CF5C-D5C6-472E-B91E-9A456F815FA2}" type="sibTrans" cxnId="{E513D1B4-31F2-41DD-A68F-559BBDDAA6BF}">
      <dgm:prSet/>
      <dgm:spPr/>
      <dgm:t>
        <a:bodyPr/>
        <a:lstStyle/>
        <a:p>
          <a:endParaRPr lang="tr-TR"/>
        </a:p>
      </dgm:t>
    </dgm:pt>
    <dgm:pt modelId="{6E65D159-FA1F-4D7C-B3FF-912F4321A7B5}">
      <dgm:prSet phldrT="[Metin]"/>
      <dgm:spPr/>
      <dgm:t>
        <a:bodyPr/>
        <a:lstStyle/>
        <a:p>
          <a:r>
            <a:rPr lang="tr-TR" dirty="0"/>
            <a:t>Somutlaştırma ve basitleştirme adı altında yapılan etkinlikler genelde bu aşamaya karşılık gelir</a:t>
          </a:r>
        </a:p>
      </dgm:t>
    </dgm:pt>
    <dgm:pt modelId="{E536BAF6-C63E-4F85-8034-561CB16481ED}" type="parTrans" cxnId="{F32A0E34-9DEE-4A67-A579-9FF2E94489FA}">
      <dgm:prSet/>
      <dgm:spPr/>
      <dgm:t>
        <a:bodyPr/>
        <a:lstStyle/>
        <a:p>
          <a:endParaRPr lang="tr-TR"/>
        </a:p>
      </dgm:t>
    </dgm:pt>
    <dgm:pt modelId="{F59BCFCA-C071-45E9-9C8D-57A0361E608D}" type="sibTrans" cxnId="{F32A0E34-9DEE-4A67-A579-9FF2E94489FA}">
      <dgm:prSet/>
      <dgm:spPr/>
      <dgm:t>
        <a:bodyPr/>
        <a:lstStyle/>
        <a:p>
          <a:endParaRPr lang="tr-TR"/>
        </a:p>
      </dgm:t>
    </dgm:pt>
    <dgm:pt modelId="{224DA92D-DF26-438E-AD35-4795EBFDEE4E}">
      <dgm:prSet/>
      <dgm:spPr/>
      <dgm:t>
        <a:bodyPr/>
        <a:lstStyle/>
        <a:p>
          <a:r>
            <a:rPr lang="tr-TR" dirty="0"/>
            <a:t>Tarih eğitimi sonrasında bu seviyede hiçbir öğrencinin olmaması gerekiyor</a:t>
          </a:r>
        </a:p>
      </dgm:t>
    </dgm:pt>
    <dgm:pt modelId="{4AF1364E-1541-4FE2-BD9C-5E98BE022858}" type="parTrans" cxnId="{99249CAE-8937-4FAE-8776-A17133E90B57}">
      <dgm:prSet/>
      <dgm:spPr/>
      <dgm:t>
        <a:bodyPr/>
        <a:lstStyle/>
        <a:p>
          <a:endParaRPr lang="tr-TR"/>
        </a:p>
      </dgm:t>
    </dgm:pt>
    <dgm:pt modelId="{46B81DB5-D202-4A42-9337-44A419565476}" type="sibTrans" cxnId="{99249CAE-8937-4FAE-8776-A17133E90B57}">
      <dgm:prSet/>
      <dgm:spPr/>
      <dgm:t>
        <a:bodyPr/>
        <a:lstStyle/>
        <a:p>
          <a:endParaRPr lang="tr-TR"/>
        </a:p>
      </dgm:t>
    </dgm:pt>
    <dgm:pt modelId="{BB5C0335-5670-4EFE-AF28-308862368B3B}" type="pres">
      <dgm:prSet presAssocID="{FAC4737A-1FF6-4EBC-A6E7-27204F28443D}" presName="Name0" presStyleCnt="0">
        <dgm:presLayoutVars>
          <dgm:dir/>
          <dgm:animLvl val="lvl"/>
          <dgm:resizeHandles val="exact"/>
        </dgm:presLayoutVars>
      </dgm:prSet>
      <dgm:spPr/>
    </dgm:pt>
    <dgm:pt modelId="{A41BBD1E-70C1-48EC-8074-73B153643734}" type="pres">
      <dgm:prSet presAssocID="{35873F44-C401-4403-8D6F-83D04B7161C9}" presName="linNode" presStyleCnt="0"/>
      <dgm:spPr/>
    </dgm:pt>
    <dgm:pt modelId="{E765EBB2-47F3-4FBD-8CC0-384E9EE82C37}" type="pres">
      <dgm:prSet presAssocID="{35873F44-C401-4403-8D6F-83D04B7161C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97D45F1-9778-469E-83FC-D61A243BA976}" type="pres">
      <dgm:prSet presAssocID="{35873F44-C401-4403-8D6F-83D04B7161C9}" presName="descendantText" presStyleLbl="alignAccFollowNode1" presStyleIdx="0" presStyleCnt="5">
        <dgm:presLayoutVars>
          <dgm:bulletEnabled val="1"/>
        </dgm:presLayoutVars>
      </dgm:prSet>
      <dgm:spPr/>
    </dgm:pt>
    <dgm:pt modelId="{B76FAB33-8F01-4710-BBF2-8DD0F11932F0}" type="pres">
      <dgm:prSet presAssocID="{C76E7A39-5A08-41BD-8B03-07A6E372BBB2}" presName="sp" presStyleCnt="0"/>
      <dgm:spPr/>
    </dgm:pt>
    <dgm:pt modelId="{CB5B5B7C-D9DD-4922-B1CE-74FDDD096579}" type="pres">
      <dgm:prSet presAssocID="{923C7CEE-6DDF-4750-BB16-3C6250F48CC9}" presName="linNode" presStyleCnt="0"/>
      <dgm:spPr/>
    </dgm:pt>
    <dgm:pt modelId="{3D41FD13-D7AE-4619-85CD-88ABF1C89E2B}" type="pres">
      <dgm:prSet presAssocID="{923C7CEE-6DDF-4750-BB16-3C6250F48CC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776A03DD-167A-4E3C-AD87-799F8C32BFF7}" type="pres">
      <dgm:prSet presAssocID="{923C7CEE-6DDF-4750-BB16-3C6250F48CC9}" presName="descendantText" presStyleLbl="alignAccFollowNode1" presStyleIdx="1" presStyleCnt="5">
        <dgm:presLayoutVars>
          <dgm:bulletEnabled val="1"/>
        </dgm:presLayoutVars>
      </dgm:prSet>
      <dgm:spPr/>
    </dgm:pt>
    <dgm:pt modelId="{8967C636-58E4-4C23-B6AE-2E24B8269AC2}" type="pres">
      <dgm:prSet presAssocID="{B26E2F94-8E14-4AE5-9480-F3388DE0953D}" presName="sp" presStyleCnt="0"/>
      <dgm:spPr/>
    </dgm:pt>
    <dgm:pt modelId="{F5CC320D-073D-4E97-9318-ED28CB4FAE1E}" type="pres">
      <dgm:prSet presAssocID="{1812A871-C267-4C58-A1BA-CA7D737D58FA}" presName="linNode" presStyleCnt="0"/>
      <dgm:spPr/>
    </dgm:pt>
    <dgm:pt modelId="{5EF78062-68AE-4963-A60B-7683FDACBFC7}" type="pres">
      <dgm:prSet presAssocID="{1812A871-C267-4C58-A1BA-CA7D737D58F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E8BDDC1A-2F53-4634-9446-011D5F49DD93}" type="pres">
      <dgm:prSet presAssocID="{1812A871-C267-4C58-A1BA-CA7D737D58FA}" presName="descendantText" presStyleLbl="alignAccFollowNode1" presStyleIdx="2" presStyleCnt="5">
        <dgm:presLayoutVars>
          <dgm:bulletEnabled val="1"/>
        </dgm:presLayoutVars>
      </dgm:prSet>
      <dgm:spPr/>
    </dgm:pt>
    <dgm:pt modelId="{254C93E8-EAC7-40ED-A71F-ABFEA1DC120F}" type="pres">
      <dgm:prSet presAssocID="{AF6CA2BE-D8DA-4301-A20A-F092998D4329}" presName="sp" presStyleCnt="0"/>
      <dgm:spPr/>
    </dgm:pt>
    <dgm:pt modelId="{DCA7DDB5-E8A9-4A20-95F8-6A436971FAC8}" type="pres">
      <dgm:prSet presAssocID="{A979AB1F-5F21-488F-AFA1-424370A991A1}" presName="linNode" presStyleCnt="0"/>
      <dgm:spPr/>
    </dgm:pt>
    <dgm:pt modelId="{2371EA6B-F036-43C0-8384-866F0BD5E6C1}" type="pres">
      <dgm:prSet presAssocID="{A979AB1F-5F21-488F-AFA1-424370A991A1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57C410DF-AE9F-4E0C-B2FC-A784C5C6DC84}" type="pres">
      <dgm:prSet presAssocID="{A979AB1F-5F21-488F-AFA1-424370A991A1}" presName="descendantText" presStyleLbl="alignAccFollowNode1" presStyleIdx="3" presStyleCnt="5">
        <dgm:presLayoutVars>
          <dgm:bulletEnabled val="1"/>
        </dgm:presLayoutVars>
      </dgm:prSet>
      <dgm:spPr/>
    </dgm:pt>
    <dgm:pt modelId="{50ED2E42-71F2-41AF-9DCA-216E6A505CE0}" type="pres">
      <dgm:prSet presAssocID="{303EA478-2DC9-43C0-BC15-7EE1DD2E9BC3}" presName="sp" presStyleCnt="0"/>
      <dgm:spPr/>
    </dgm:pt>
    <dgm:pt modelId="{E2C502D1-0208-4F00-832C-38D58644DAC2}" type="pres">
      <dgm:prSet presAssocID="{68F5FAAE-35A3-4261-90CA-E013284EE849}" presName="linNode" presStyleCnt="0"/>
      <dgm:spPr/>
    </dgm:pt>
    <dgm:pt modelId="{D406B232-D7EC-423F-A95B-4929822E5147}" type="pres">
      <dgm:prSet presAssocID="{68F5FAAE-35A3-4261-90CA-E013284EE849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3B9CF7B2-EBC0-4ADE-AE12-0DD182BC56D5}" type="pres">
      <dgm:prSet presAssocID="{68F5FAAE-35A3-4261-90CA-E013284EE849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EF1BE607-9A19-4F27-A233-40328B121E8A}" srcId="{FAC4737A-1FF6-4EBC-A6E7-27204F28443D}" destId="{35873F44-C401-4403-8D6F-83D04B7161C9}" srcOrd="0" destOrd="0" parTransId="{32345E9B-8D85-4D86-9571-E9B210302ADB}" sibTransId="{C76E7A39-5A08-41BD-8B03-07A6E372BBB2}"/>
    <dgm:cxn modelId="{A1A66312-A844-4709-A1A7-CF479EDEFD28}" srcId="{FAC4737A-1FF6-4EBC-A6E7-27204F28443D}" destId="{923C7CEE-6DDF-4750-BB16-3C6250F48CC9}" srcOrd="1" destOrd="0" parTransId="{B2DB5D82-92C6-4BA2-8167-FEBFC78F1EEC}" sibTransId="{B26E2F94-8E14-4AE5-9480-F3388DE0953D}"/>
    <dgm:cxn modelId="{B3227315-EE3E-4826-BFCF-9B6E60D71926}" type="presOf" srcId="{1812A871-C267-4C58-A1BA-CA7D737D58FA}" destId="{5EF78062-68AE-4963-A60B-7683FDACBFC7}" srcOrd="0" destOrd="0" presId="urn:microsoft.com/office/officeart/2005/8/layout/vList5"/>
    <dgm:cxn modelId="{367BAF19-A16A-4820-B0F5-160722D2A5FC}" type="presOf" srcId="{A979AB1F-5F21-488F-AFA1-424370A991A1}" destId="{2371EA6B-F036-43C0-8384-866F0BD5E6C1}" srcOrd="0" destOrd="0" presId="urn:microsoft.com/office/officeart/2005/8/layout/vList5"/>
    <dgm:cxn modelId="{5EA4C21D-C220-4766-AF31-91A4938FC871}" type="presOf" srcId="{AF72A662-1207-4F1C-8D10-EC9905890FCF}" destId="{E8BDDC1A-2F53-4634-9446-011D5F49DD93}" srcOrd="0" destOrd="0" presId="urn:microsoft.com/office/officeart/2005/8/layout/vList5"/>
    <dgm:cxn modelId="{F32A0E34-9DEE-4A67-A579-9FF2E94489FA}" srcId="{1812A871-C267-4C58-A1BA-CA7D737D58FA}" destId="{6E65D159-FA1F-4D7C-B3FF-912F4321A7B5}" srcOrd="1" destOrd="0" parTransId="{E536BAF6-C63E-4F85-8034-561CB16481ED}" sibTransId="{F59BCFCA-C071-45E9-9C8D-57A0361E608D}"/>
    <dgm:cxn modelId="{1650C038-C42F-4BAB-A331-7B5007E1BB72}" srcId="{68F5FAAE-35A3-4261-90CA-E013284EE849}" destId="{625C5689-CE04-4124-94F6-2DF8BC73357C}" srcOrd="0" destOrd="0" parTransId="{2D215AA6-81F9-439A-98F1-79FDAE701213}" sibTransId="{FE655AC2-1716-4658-BCDA-73B72CAC119E}"/>
    <dgm:cxn modelId="{E994883A-7D5B-4315-9B65-E1CBDF42E369}" srcId="{A979AB1F-5F21-488F-AFA1-424370A991A1}" destId="{C70A5716-5B14-4D12-BFED-24A6F92031CF}" srcOrd="0" destOrd="0" parTransId="{9045E6AE-52E2-4331-9E71-ABC547F868F5}" sibTransId="{D782E243-E08A-4780-812F-A79C6F2B5B3C}"/>
    <dgm:cxn modelId="{61DBA23B-B816-485F-8A76-3351D1EB8295}" srcId="{1812A871-C267-4C58-A1BA-CA7D737D58FA}" destId="{AF72A662-1207-4F1C-8D10-EC9905890FCF}" srcOrd="0" destOrd="0" parTransId="{927A1156-610E-4E59-B68F-1EC0F006E1B0}" sibTransId="{1781E186-081F-43DE-99A5-B65044EC2928}"/>
    <dgm:cxn modelId="{1B6BC35D-1D1A-43BA-AF9F-A430F3C20917}" srcId="{FAC4737A-1FF6-4EBC-A6E7-27204F28443D}" destId="{A979AB1F-5F21-488F-AFA1-424370A991A1}" srcOrd="3" destOrd="0" parTransId="{0A9C54A4-7D42-407A-8694-D95455C6183E}" sibTransId="{303EA478-2DC9-43C0-BC15-7EE1DD2E9BC3}"/>
    <dgm:cxn modelId="{CB59776E-F6E5-41E1-9858-2C4577A8E1C7}" type="presOf" srcId="{8FB64E6B-DB4E-4632-9C94-E2035C76C380}" destId="{A97D45F1-9778-469E-83FC-D61A243BA976}" srcOrd="0" destOrd="0" presId="urn:microsoft.com/office/officeart/2005/8/layout/vList5"/>
    <dgm:cxn modelId="{23511598-B857-49AF-927B-B65F2AC8F6FC}" srcId="{FAC4737A-1FF6-4EBC-A6E7-27204F28443D}" destId="{1812A871-C267-4C58-A1BA-CA7D737D58FA}" srcOrd="2" destOrd="0" parTransId="{4EF6EC70-6E23-42CB-B980-B0415BC97ED0}" sibTransId="{AF6CA2BE-D8DA-4301-A20A-F092998D4329}"/>
    <dgm:cxn modelId="{152E5D9E-B916-4EF7-B365-36E2808C51B9}" type="presOf" srcId="{35873F44-C401-4403-8D6F-83D04B7161C9}" destId="{E765EBB2-47F3-4FBD-8CC0-384E9EE82C37}" srcOrd="0" destOrd="0" presId="urn:microsoft.com/office/officeart/2005/8/layout/vList5"/>
    <dgm:cxn modelId="{6587CBA3-D807-4122-80BD-E4E3F846F82C}" type="presOf" srcId="{923C7CEE-6DDF-4750-BB16-3C6250F48CC9}" destId="{3D41FD13-D7AE-4619-85CD-88ABF1C89E2B}" srcOrd="0" destOrd="0" presId="urn:microsoft.com/office/officeart/2005/8/layout/vList5"/>
    <dgm:cxn modelId="{C6F17AAE-0AD1-4769-9E92-1E1C7E0D14DF}" type="presOf" srcId="{625C5689-CE04-4124-94F6-2DF8BC73357C}" destId="{3B9CF7B2-EBC0-4ADE-AE12-0DD182BC56D5}" srcOrd="0" destOrd="0" presId="urn:microsoft.com/office/officeart/2005/8/layout/vList5"/>
    <dgm:cxn modelId="{99249CAE-8937-4FAE-8776-A17133E90B57}" srcId="{68F5FAAE-35A3-4261-90CA-E013284EE849}" destId="{224DA92D-DF26-438E-AD35-4795EBFDEE4E}" srcOrd="1" destOrd="0" parTransId="{4AF1364E-1541-4FE2-BD9C-5E98BE022858}" sibTransId="{46B81DB5-D202-4A42-9337-44A419565476}"/>
    <dgm:cxn modelId="{E513D1B4-31F2-41DD-A68F-559BBDDAA6BF}" srcId="{FAC4737A-1FF6-4EBC-A6E7-27204F28443D}" destId="{68F5FAAE-35A3-4261-90CA-E013284EE849}" srcOrd="4" destOrd="0" parTransId="{B79369FA-E132-4A97-A4BD-5597AA7403D3}" sibTransId="{FC24CF5C-D5C6-472E-B91E-9A456F815FA2}"/>
    <dgm:cxn modelId="{79C519B7-67AE-4FD4-B11C-1C7C40041DAB}" srcId="{35873F44-C401-4403-8D6F-83D04B7161C9}" destId="{8FB64E6B-DB4E-4632-9C94-E2035C76C380}" srcOrd="0" destOrd="0" parTransId="{0BBEE9F1-2EAA-4688-86A2-C90ECC4DB17A}" sibTransId="{AF83E7F5-BE82-416E-8508-FA86FF936FCD}"/>
    <dgm:cxn modelId="{434F74B8-DD48-4742-B152-D2EAB6190B9B}" type="presOf" srcId="{224DA92D-DF26-438E-AD35-4795EBFDEE4E}" destId="{3B9CF7B2-EBC0-4ADE-AE12-0DD182BC56D5}" srcOrd="0" destOrd="1" presId="urn:microsoft.com/office/officeart/2005/8/layout/vList5"/>
    <dgm:cxn modelId="{76A4CFE0-8585-4992-B87E-939966530EC7}" type="presOf" srcId="{68F5FAAE-35A3-4261-90CA-E013284EE849}" destId="{D406B232-D7EC-423F-A95B-4929822E5147}" srcOrd="0" destOrd="0" presId="urn:microsoft.com/office/officeart/2005/8/layout/vList5"/>
    <dgm:cxn modelId="{029864E8-811F-4002-BE0A-D6C403C121A0}" type="presOf" srcId="{C70A5716-5B14-4D12-BFED-24A6F92031CF}" destId="{57C410DF-AE9F-4E0C-B2FC-A784C5C6DC84}" srcOrd="0" destOrd="0" presId="urn:microsoft.com/office/officeart/2005/8/layout/vList5"/>
    <dgm:cxn modelId="{D2E4DFEE-DF8B-486A-8D1F-788B55813167}" type="presOf" srcId="{FAC4737A-1FF6-4EBC-A6E7-27204F28443D}" destId="{BB5C0335-5670-4EFE-AF28-308862368B3B}" srcOrd="0" destOrd="0" presId="urn:microsoft.com/office/officeart/2005/8/layout/vList5"/>
    <dgm:cxn modelId="{C1B3D9F9-AF3F-4EB1-9D4E-ED130A9EF79C}" type="presOf" srcId="{C9D26B5A-A933-47D5-9DF0-7B23D242A5A6}" destId="{776A03DD-167A-4E3C-AD87-799F8C32BFF7}" srcOrd="0" destOrd="0" presId="urn:microsoft.com/office/officeart/2005/8/layout/vList5"/>
    <dgm:cxn modelId="{ADFBEDFD-5C33-4337-B6EB-24BD66C15839}" type="presOf" srcId="{6E65D159-FA1F-4D7C-B3FF-912F4321A7B5}" destId="{E8BDDC1A-2F53-4634-9446-011D5F49DD93}" srcOrd="0" destOrd="1" presId="urn:microsoft.com/office/officeart/2005/8/layout/vList5"/>
    <dgm:cxn modelId="{A356C7FF-CC63-434D-9BB8-C8B0422B3926}" srcId="{923C7CEE-6DDF-4750-BB16-3C6250F48CC9}" destId="{C9D26B5A-A933-47D5-9DF0-7B23D242A5A6}" srcOrd="0" destOrd="0" parTransId="{38A9F546-5F54-457A-9B25-6D266BD4CCFF}" sibTransId="{12AC3A51-833F-4D49-883C-1EECC60CE4A8}"/>
    <dgm:cxn modelId="{5243100A-5B3D-4358-9259-7E2F897A91FC}" type="presParOf" srcId="{BB5C0335-5670-4EFE-AF28-308862368B3B}" destId="{A41BBD1E-70C1-48EC-8074-73B153643734}" srcOrd="0" destOrd="0" presId="urn:microsoft.com/office/officeart/2005/8/layout/vList5"/>
    <dgm:cxn modelId="{90474785-68D0-43D7-8C3F-20DE784DF7BC}" type="presParOf" srcId="{A41BBD1E-70C1-48EC-8074-73B153643734}" destId="{E765EBB2-47F3-4FBD-8CC0-384E9EE82C37}" srcOrd="0" destOrd="0" presId="urn:microsoft.com/office/officeart/2005/8/layout/vList5"/>
    <dgm:cxn modelId="{CCF813AC-9DFC-4729-BE7C-D444D4FA9828}" type="presParOf" srcId="{A41BBD1E-70C1-48EC-8074-73B153643734}" destId="{A97D45F1-9778-469E-83FC-D61A243BA976}" srcOrd="1" destOrd="0" presId="urn:microsoft.com/office/officeart/2005/8/layout/vList5"/>
    <dgm:cxn modelId="{4FC0D332-57A0-45D4-A9E8-466691091A97}" type="presParOf" srcId="{BB5C0335-5670-4EFE-AF28-308862368B3B}" destId="{B76FAB33-8F01-4710-BBF2-8DD0F11932F0}" srcOrd="1" destOrd="0" presId="urn:microsoft.com/office/officeart/2005/8/layout/vList5"/>
    <dgm:cxn modelId="{D6C1C093-E1BC-4575-9067-1FB8217A2B8E}" type="presParOf" srcId="{BB5C0335-5670-4EFE-AF28-308862368B3B}" destId="{CB5B5B7C-D9DD-4922-B1CE-74FDDD096579}" srcOrd="2" destOrd="0" presId="urn:microsoft.com/office/officeart/2005/8/layout/vList5"/>
    <dgm:cxn modelId="{F301CED1-0933-4B3F-B7CF-044AA418AF20}" type="presParOf" srcId="{CB5B5B7C-D9DD-4922-B1CE-74FDDD096579}" destId="{3D41FD13-D7AE-4619-85CD-88ABF1C89E2B}" srcOrd="0" destOrd="0" presId="urn:microsoft.com/office/officeart/2005/8/layout/vList5"/>
    <dgm:cxn modelId="{4DAC1170-C713-4433-8BB5-37B2DD84841C}" type="presParOf" srcId="{CB5B5B7C-D9DD-4922-B1CE-74FDDD096579}" destId="{776A03DD-167A-4E3C-AD87-799F8C32BFF7}" srcOrd="1" destOrd="0" presId="urn:microsoft.com/office/officeart/2005/8/layout/vList5"/>
    <dgm:cxn modelId="{E39124C9-D881-4D1E-8649-8964E116BB62}" type="presParOf" srcId="{BB5C0335-5670-4EFE-AF28-308862368B3B}" destId="{8967C636-58E4-4C23-B6AE-2E24B8269AC2}" srcOrd="3" destOrd="0" presId="urn:microsoft.com/office/officeart/2005/8/layout/vList5"/>
    <dgm:cxn modelId="{4613367F-992B-4614-9A7C-BDFE07193615}" type="presParOf" srcId="{BB5C0335-5670-4EFE-AF28-308862368B3B}" destId="{F5CC320D-073D-4E97-9318-ED28CB4FAE1E}" srcOrd="4" destOrd="0" presId="urn:microsoft.com/office/officeart/2005/8/layout/vList5"/>
    <dgm:cxn modelId="{B9FE8BDE-59F6-47A5-91EF-64AC822B24FC}" type="presParOf" srcId="{F5CC320D-073D-4E97-9318-ED28CB4FAE1E}" destId="{5EF78062-68AE-4963-A60B-7683FDACBFC7}" srcOrd="0" destOrd="0" presId="urn:microsoft.com/office/officeart/2005/8/layout/vList5"/>
    <dgm:cxn modelId="{13A0B2AC-6DE6-4029-A162-C47BAF7634ED}" type="presParOf" srcId="{F5CC320D-073D-4E97-9318-ED28CB4FAE1E}" destId="{E8BDDC1A-2F53-4634-9446-011D5F49DD93}" srcOrd="1" destOrd="0" presId="urn:microsoft.com/office/officeart/2005/8/layout/vList5"/>
    <dgm:cxn modelId="{4EDFB673-2714-4D49-9B95-9B884D5A5D4C}" type="presParOf" srcId="{BB5C0335-5670-4EFE-AF28-308862368B3B}" destId="{254C93E8-EAC7-40ED-A71F-ABFEA1DC120F}" srcOrd="5" destOrd="0" presId="urn:microsoft.com/office/officeart/2005/8/layout/vList5"/>
    <dgm:cxn modelId="{2518E80E-46F8-43C6-BBBC-EE3E0D2FEF8B}" type="presParOf" srcId="{BB5C0335-5670-4EFE-AF28-308862368B3B}" destId="{DCA7DDB5-E8A9-4A20-95F8-6A436971FAC8}" srcOrd="6" destOrd="0" presId="urn:microsoft.com/office/officeart/2005/8/layout/vList5"/>
    <dgm:cxn modelId="{BC30C955-B231-44BA-9DF2-F7004FBA77AF}" type="presParOf" srcId="{DCA7DDB5-E8A9-4A20-95F8-6A436971FAC8}" destId="{2371EA6B-F036-43C0-8384-866F0BD5E6C1}" srcOrd="0" destOrd="0" presId="urn:microsoft.com/office/officeart/2005/8/layout/vList5"/>
    <dgm:cxn modelId="{61E16AF3-D8A5-44AD-B197-C97873DB53DB}" type="presParOf" srcId="{DCA7DDB5-E8A9-4A20-95F8-6A436971FAC8}" destId="{57C410DF-AE9F-4E0C-B2FC-A784C5C6DC84}" srcOrd="1" destOrd="0" presId="urn:microsoft.com/office/officeart/2005/8/layout/vList5"/>
    <dgm:cxn modelId="{4D14DD5D-6116-4C92-96D4-C32E1B3DDD0E}" type="presParOf" srcId="{BB5C0335-5670-4EFE-AF28-308862368B3B}" destId="{50ED2E42-71F2-41AF-9DCA-216E6A505CE0}" srcOrd="7" destOrd="0" presId="urn:microsoft.com/office/officeart/2005/8/layout/vList5"/>
    <dgm:cxn modelId="{F48A2817-9568-459E-9D8B-E8D9633F9F77}" type="presParOf" srcId="{BB5C0335-5670-4EFE-AF28-308862368B3B}" destId="{E2C502D1-0208-4F00-832C-38D58644DAC2}" srcOrd="8" destOrd="0" presId="urn:microsoft.com/office/officeart/2005/8/layout/vList5"/>
    <dgm:cxn modelId="{0E68928D-0E45-45C7-86E8-C0EF9A0C52D1}" type="presParOf" srcId="{E2C502D1-0208-4F00-832C-38D58644DAC2}" destId="{D406B232-D7EC-423F-A95B-4929822E5147}" srcOrd="0" destOrd="0" presId="urn:microsoft.com/office/officeart/2005/8/layout/vList5"/>
    <dgm:cxn modelId="{4554B9A6-2BDE-4A0F-8442-3C178581D1AB}" type="presParOf" srcId="{E2C502D1-0208-4F00-832C-38D58644DAC2}" destId="{3B9CF7B2-EBC0-4ADE-AE12-0DD182BC56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45F1-9778-469E-83FC-D61A243BA976}">
      <dsp:nvSpPr>
        <dsp:cNvPr id="0" name=""/>
        <dsp:cNvSpPr/>
      </dsp:nvSpPr>
      <dsp:spPr>
        <a:xfrm rot="5400000">
          <a:off x="6843677" y="-2845227"/>
          <a:ext cx="956089" cy="6891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Hedefimiz, idealimiz</a:t>
          </a:r>
        </a:p>
      </dsp:txBody>
      <dsp:txXfrm rot="-5400000">
        <a:off x="3876206" y="168916"/>
        <a:ext cx="6844360" cy="862745"/>
      </dsp:txXfrm>
    </dsp:sp>
    <dsp:sp modelId="{E765EBB2-47F3-4FBD-8CC0-384E9EE82C37}">
      <dsp:nvSpPr>
        <dsp:cNvPr id="0" name=""/>
        <dsp:cNvSpPr/>
      </dsp:nvSpPr>
      <dsp:spPr>
        <a:xfrm>
          <a:off x="0" y="2733"/>
          <a:ext cx="3876205" cy="1195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Tam </a:t>
          </a:r>
          <a:r>
            <a:rPr lang="tr-TR" sz="3000" kern="1200" dirty="0" err="1"/>
            <a:t>bağlamsallaştırma</a:t>
          </a:r>
          <a:endParaRPr lang="tr-TR" sz="3000" kern="1200" dirty="0"/>
        </a:p>
      </dsp:txBody>
      <dsp:txXfrm>
        <a:off x="58341" y="61074"/>
        <a:ext cx="3759523" cy="1078429"/>
      </dsp:txXfrm>
    </dsp:sp>
    <dsp:sp modelId="{776A03DD-167A-4E3C-AD87-799F8C32BFF7}">
      <dsp:nvSpPr>
        <dsp:cNvPr id="0" name=""/>
        <dsp:cNvSpPr/>
      </dsp:nvSpPr>
      <dsp:spPr>
        <a:xfrm rot="5400000">
          <a:off x="6843677" y="-1590360"/>
          <a:ext cx="956089" cy="6891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En azından ulaşmamız gereken aşamadır</a:t>
          </a:r>
        </a:p>
      </dsp:txBody>
      <dsp:txXfrm rot="-5400000">
        <a:off x="3876206" y="1423783"/>
        <a:ext cx="6844360" cy="862745"/>
      </dsp:txXfrm>
    </dsp:sp>
    <dsp:sp modelId="{3D41FD13-D7AE-4619-85CD-88ABF1C89E2B}">
      <dsp:nvSpPr>
        <dsp:cNvPr id="0" name=""/>
        <dsp:cNvSpPr/>
      </dsp:nvSpPr>
      <dsp:spPr>
        <a:xfrm>
          <a:off x="0" y="1257600"/>
          <a:ext cx="3876205" cy="1195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Eksik </a:t>
          </a:r>
          <a:r>
            <a:rPr lang="tr-TR" sz="3000" kern="1200" dirty="0" err="1"/>
            <a:t>bağlamsallaştırma</a:t>
          </a:r>
          <a:endParaRPr lang="tr-TR" sz="3000" kern="1200" dirty="0"/>
        </a:p>
      </dsp:txBody>
      <dsp:txXfrm>
        <a:off x="58341" y="1315941"/>
        <a:ext cx="3759523" cy="1078429"/>
      </dsp:txXfrm>
    </dsp:sp>
    <dsp:sp modelId="{E8BDDC1A-2F53-4634-9446-011D5F49DD93}">
      <dsp:nvSpPr>
        <dsp:cNvPr id="0" name=""/>
        <dsp:cNvSpPr/>
      </dsp:nvSpPr>
      <dsp:spPr>
        <a:xfrm rot="5400000">
          <a:off x="6843677" y="-335493"/>
          <a:ext cx="956089" cy="6891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En çok kullanılan ve karşılaşılan aşamadır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Somutlaştırma ve basitleştirme adı altında yapılan etkinlikler genelde bu aşamaya karşılık gelir</a:t>
          </a:r>
        </a:p>
      </dsp:txBody>
      <dsp:txXfrm rot="-5400000">
        <a:off x="3876206" y="2678650"/>
        <a:ext cx="6844360" cy="862745"/>
      </dsp:txXfrm>
    </dsp:sp>
    <dsp:sp modelId="{5EF78062-68AE-4963-A60B-7683FDACBFC7}">
      <dsp:nvSpPr>
        <dsp:cNvPr id="0" name=""/>
        <dsp:cNvSpPr/>
      </dsp:nvSpPr>
      <dsp:spPr>
        <a:xfrm>
          <a:off x="0" y="2512467"/>
          <a:ext cx="3876205" cy="1195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Bugünü geçmişe taşıma</a:t>
          </a:r>
        </a:p>
      </dsp:txBody>
      <dsp:txXfrm>
        <a:off x="58341" y="2570808"/>
        <a:ext cx="3759523" cy="1078429"/>
      </dsp:txXfrm>
    </dsp:sp>
    <dsp:sp modelId="{57C410DF-AE9F-4E0C-B2FC-A784C5C6DC84}">
      <dsp:nvSpPr>
        <dsp:cNvPr id="0" name=""/>
        <dsp:cNvSpPr/>
      </dsp:nvSpPr>
      <dsp:spPr>
        <a:xfrm rot="5400000">
          <a:off x="6843677" y="919373"/>
          <a:ext cx="956089" cy="6891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Mutlaka aşılması gerekir</a:t>
          </a:r>
        </a:p>
      </dsp:txBody>
      <dsp:txXfrm rot="-5400000">
        <a:off x="3876206" y="3933516"/>
        <a:ext cx="6844360" cy="862745"/>
      </dsp:txXfrm>
    </dsp:sp>
    <dsp:sp modelId="{2371EA6B-F036-43C0-8384-866F0BD5E6C1}">
      <dsp:nvSpPr>
        <dsp:cNvPr id="0" name=""/>
        <dsp:cNvSpPr/>
      </dsp:nvSpPr>
      <dsp:spPr>
        <a:xfrm>
          <a:off x="0" y="3767334"/>
          <a:ext cx="3876205" cy="1195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Aşırı genelleştirme</a:t>
          </a:r>
        </a:p>
      </dsp:txBody>
      <dsp:txXfrm>
        <a:off x="58341" y="3825675"/>
        <a:ext cx="3759523" cy="1078429"/>
      </dsp:txXfrm>
    </dsp:sp>
    <dsp:sp modelId="{3B9CF7B2-EBC0-4ADE-AE12-0DD182BC56D5}">
      <dsp:nvSpPr>
        <dsp:cNvPr id="0" name=""/>
        <dsp:cNvSpPr/>
      </dsp:nvSpPr>
      <dsp:spPr>
        <a:xfrm rot="5400000">
          <a:off x="6843677" y="2174240"/>
          <a:ext cx="956089" cy="6891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Tarihe hizmet etmez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Tarih eğitimi sonrasında bu seviyede hiçbir öğrencinin olmaması gerekiyor</a:t>
          </a:r>
        </a:p>
      </dsp:txBody>
      <dsp:txXfrm rot="-5400000">
        <a:off x="3876206" y="5188383"/>
        <a:ext cx="6844360" cy="862745"/>
      </dsp:txXfrm>
    </dsp:sp>
    <dsp:sp modelId="{D406B232-D7EC-423F-A95B-4929822E5147}">
      <dsp:nvSpPr>
        <dsp:cNvPr id="0" name=""/>
        <dsp:cNvSpPr/>
      </dsp:nvSpPr>
      <dsp:spPr>
        <a:xfrm>
          <a:off x="0" y="5022201"/>
          <a:ext cx="3876205" cy="1195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Bağlamı yok sayma</a:t>
          </a:r>
        </a:p>
      </dsp:txBody>
      <dsp:txXfrm>
        <a:off x="58341" y="5080542"/>
        <a:ext cx="3759523" cy="1078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211B-C695-4124-8EE6-7FDA0CD0FCC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C6F8FFE-8C82-4020-B3DC-0A288DE011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50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211B-C695-4124-8EE6-7FDA0CD0FCC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8FFE-8C82-4020-B3DC-0A288DE011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87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211B-C695-4124-8EE6-7FDA0CD0FCC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8FFE-8C82-4020-B3DC-0A288DE011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15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211B-C695-4124-8EE6-7FDA0CD0FCC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8FFE-8C82-4020-B3DC-0A288DE011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63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127211B-C695-4124-8EE6-7FDA0CD0FCC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C6F8FFE-8C82-4020-B3DC-0A288DE011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49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211B-C695-4124-8EE6-7FDA0CD0FCC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8FFE-8C82-4020-B3DC-0A288DE011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60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211B-C695-4124-8EE6-7FDA0CD0FCC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8FFE-8C82-4020-B3DC-0A288DE011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3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211B-C695-4124-8EE6-7FDA0CD0FCC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8FFE-8C82-4020-B3DC-0A288DE011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740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211B-C695-4124-8EE6-7FDA0CD0FCC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8FFE-8C82-4020-B3DC-0A288DE011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28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211B-C695-4124-8EE6-7FDA0CD0FCC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8FFE-8C82-4020-B3DC-0A288DE011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439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211B-C695-4124-8EE6-7FDA0CD0FCCF}" type="datetimeFigureOut">
              <a:rPr lang="tr-TR" smtClean="0"/>
              <a:t>24.04.2021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8FFE-8C82-4020-B3DC-0A288DE011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71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127211B-C695-4124-8EE6-7FDA0CD0FCC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C6F8FFE-8C82-4020-B3DC-0A288DE011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647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F02C87-1582-41F4-B319-BE25139CC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TARİH eğitiminde</a:t>
            </a:r>
            <a:br>
              <a:rPr lang="tr-TR" dirty="0"/>
            </a:br>
            <a:r>
              <a:rPr lang="tr-TR" dirty="0"/>
              <a:t>BAĞLAMSALLAŞTIRMA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F892C54-A85D-4E27-969D-E37207C89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7433" y="5558701"/>
            <a:ext cx="2422096" cy="1069848"/>
          </a:xfrm>
        </p:spPr>
        <p:txBody>
          <a:bodyPr/>
          <a:lstStyle/>
          <a:p>
            <a:r>
              <a:rPr lang="tr-TR" dirty="0"/>
              <a:t>Fatma GÜLTEKİN</a:t>
            </a:r>
          </a:p>
          <a:p>
            <a:r>
              <a:rPr lang="tr-TR" dirty="0"/>
              <a:t>    21 Nisan 2021</a:t>
            </a:r>
          </a:p>
        </p:txBody>
      </p:sp>
    </p:spTree>
    <p:extLst>
      <p:ext uri="{BB962C8B-B14F-4D97-AF65-F5344CB8AC3E}">
        <p14:creationId xmlns:p14="http://schemas.microsoft.com/office/powerpoint/2010/main" val="5749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F0ED5A-2619-411C-8ACC-F4B1CC74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BUGÜNÜ GEÇMİŞE TAŞIMA </a:t>
            </a:r>
            <a:br>
              <a:rPr lang="tr-TR" dirty="0"/>
            </a:br>
            <a:r>
              <a:rPr lang="tr-TR" dirty="0"/>
              <a:t>(BUGÜN GİBİ DÜŞÜNME)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B578BC-161F-4A3F-81F1-AAF7B8C3B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851" y="2093976"/>
            <a:ext cx="5528930" cy="4413150"/>
          </a:xfrm>
        </p:spPr>
        <p:txBody>
          <a:bodyPr>
            <a:noAutofit/>
          </a:bodyPr>
          <a:lstStyle/>
          <a:p>
            <a:r>
              <a:rPr lang="tr-TR" sz="2400" dirty="0">
                <a:effectLst/>
                <a:ea typeface="Calibri" panose="020F0502020204030204" pitchFamily="34" charset="0"/>
              </a:rPr>
              <a:t>Bugünün gözünden insan değerlendirmeleri (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vejetaryan</a:t>
            </a:r>
            <a:r>
              <a:rPr lang="tr-TR" sz="2400" dirty="0">
                <a:effectLst/>
                <a:ea typeface="Calibri" panose="020F0502020204030204" pitchFamily="34" charset="0"/>
              </a:rPr>
              <a:t> insanlardı)</a:t>
            </a:r>
          </a:p>
          <a:p>
            <a:r>
              <a:rPr lang="tr-TR" sz="2400" dirty="0">
                <a:effectLst/>
                <a:ea typeface="Calibri" panose="020F0502020204030204" pitchFamily="34" charset="0"/>
              </a:rPr>
              <a:t>Bugünün zaman anlayışı ile bir tutarak değerlendirmede bulunma (bir yerden diğer bir yere bugünle aynı zamanda ulaşılacağını düşünme)</a:t>
            </a:r>
            <a:endParaRPr lang="tr-TR" sz="2400" dirty="0">
              <a:ea typeface="Calibri" panose="020F0502020204030204" pitchFamily="34" charset="0"/>
            </a:endParaRPr>
          </a:p>
          <a:p>
            <a:r>
              <a:rPr lang="tr-TR" sz="2400" dirty="0">
                <a:effectLst/>
                <a:ea typeface="Calibri" panose="020F0502020204030204" pitchFamily="34" charset="0"/>
              </a:rPr>
              <a:t>Bugünün mekân algısını yansıtma ve buna bağlı olarak tarihi olayı yorumlama (Ankara Savaşı’nın yapıldığı Çubuk Ovası’nı kıraç bir arazi olarak değerlendirme)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3D07C3B-741C-4F98-9675-2F680D64B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1" y="2194560"/>
            <a:ext cx="5762847" cy="4312566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BUGÜNDEN GEÇMİŞE GİTME – GEÇMİŞTEN BUGÜNE GELME</a:t>
            </a:r>
          </a:p>
          <a:p>
            <a:r>
              <a:rPr lang="tr-TR" sz="2400" dirty="0"/>
              <a:t>Değişim ve sürekliliği anlamada bu düzeyi kullanabiliriz ancak devamlılık vurgulanmalı</a:t>
            </a:r>
          </a:p>
          <a:p>
            <a:r>
              <a:rPr lang="tr-TR" sz="2400" dirty="0"/>
              <a:t>Benzetme içerikli bugünden geçmişe gitme bağlamı koparabiliyor.</a:t>
            </a:r>
          </a:p>
          <a:p>
            <a:r>
              <a:rPr lang="tr-TR" sz="2400" dirty="0"/>
              <a:t>«Kendinizi ……’</a:t>
            </a:r>
            <a:r>
              <a:rPr lang="tr-TR" sz="2400" dirty="0" err="1"/>
              <a:t>nın</a:t>
            </a:r>
            <a:r>
              <a:rPr lang="tr-TR" sz="2400" dirty="0"/>
              <a:t> yerine koyun. Ne yaşardınız, ne hissederdiniz?» tarzında uygulamalar da bu aşamaya dahildir</a:t>
            </a:r>
          </a:p>
        </p:txBody>
      </p:sp>
    </p:spTree>
    <p:extLst>
      <p:ext uri="{BB962C8B-B14F-4D97-AF65-F5344CB8AC3E}">
        <p14:creationId xmlns:p14="http://schemas.microsoft.com/office/powerpoint/2010/main" val="39065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072E5B-7188-445C-BB9D-6A166172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42077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BUGÜNÜ GEÇMİŞE TAŞIMA </a:t>
            </a:r>
            <a:br>
              <a:rPr lang="tr-TR" dirty="0"/>
            </a:br>
            <a:r>
              <a:rPr lang="tr-TR" dirty="0"/>
              <a:t>(BUGÜN GİBİ DÜŞÜNME)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3F618B-98C2-40CE-B529-28967804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171" y="2121408"/>
            <a:ext cx="10342077" cy="4396350"/>
          </a:xfrm>
        </p:spPr>
        <p:txBody>
          <a:bodyPr>
            <a:normAutofit lnSpcReduction="10000"/>
          </a:bodyPr>
          <a:lstStyle/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1500">
                <a:solidFill>
                  <a:srgbClr val="262626"/>
                </a:solidFill>
              </a:defRPr>
            </a:pPr>
            <a:r>
              <a:rPr lang="tr-TR" sz="2400" dirty="0"/>
              <a:t>“Ben Fatih’im. </a:t>
            </a:r>
            <a:r>
              <a:rPr lang="tr-TR" sz="2400" dirty="0">
                <a:solidFill>
                  <a:srgbClr val="FF0000"/>
                </a:solidFill>
              </a:rPr>
              <a:t>Orta çağın bitmesine ve yeni çağın başlamasına sebep oldum</a:t>
            </a:r>
            <a:r>
              <a:rPr lang="tr-TR" sz="2400" dirty="0"/>
              <a:t>.”</a:t>
            </a:r>
          </a:p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1500">
                <a:solidFill>
                  <a:srgbClr val="262626"/>
                </a:solidFill>
              </a:defRPr>
            </a:pPr>
            <a:r>
              <a:rPr lang="tr-TR" sz="2400" dirty="0"/>
              <a:t>Sümerli bir öğretmenin ağzından “öğrencilerimi ülke genelinde yapılan elemelerde </a:t>
            </a:r>
            <a:r>
              <a:rPr lang="tr-TR" sz="2400" dirty="0">
                <a:solidFill>
                  <a:srgbClr val="FF0000"/>
                </a:solidFill>
              </a:rPr>
              <a:t>yetenek ve dayanıklılık testleri </a:t>
            </a:r>
            <a:r>
              <a:rPr lang="tr-TR" sz="2400" dirty="0"/>
              <a:t>sonucu belirliyorum”</a:t>
            </a:r>
          </a:p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1500">
                <a:solidFill>
                  <a:srgbClr val="262626"/>
                </a:solidFill>
              </a:defRPr>
            </a:pPr>
            <a:r>
              <a:rPr lang="tr-TR" sz="2400" dirty="0"/>
              <a:t>Babil Kralı </a:t>
            </a:r>
            <a:r>
              <a:rPr lang="tr-TR" sz="2400" dirty="0" err="1"/>
              <a:t>Nabukadnezar’ın</a:t>
            </a:r>
            <a:r>
              <a:rPr lang="tr-TR" sz="2400" dirty="0"/>
              <a:t> ağzından Babil Asma Bahçelerini oluşturmasının sebebi vurgulanırken kralın eşinin duyguları için “Mezopotamya’nın dümdüz olması ve sıcak ortamının onu </a:t>
            </a:r>
            <a:r>
              <a:rPr lang="tr-TR" sz="2400" dirty="0">
                <a:solidFill>
                  <a:srgbClr val="FF0000"/>
                </a:solidFill>
              </a:rPr>
              <a:t>depresyona </a:t>
            </a:r>
            <a:r>
              <a:rPr lang="tr-TR" sz="2400" dirty="0"/>
              <a:t>ittiğini söyledi”.</a:t>
            </a:r>
          </a:p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1500">
                <a:solidFill>
                  <a:srgbClr val="262626"/>
                </a:solidFill>
              </a:defRPr>
            </a:pPr>
            <a:r>
              <a:rPr lang="tr-TR" sz="2400" dirty="0" err="1"/>
              <a:t>Graham</a:t>
            </a:r>
            <a:r>
              <a:rPr lang="tr-TR" sz="2400" dirty="0"/>
              <a:t> </a:t>
            </a:r>
            <a:r>
              <a:rPr lang="tr-TR" sz="2400" dirty="0" err="1"/>
              <a:t>Bell’in</a:t>
            </a:r>
            <a:r>
              <a:rPr lang="tr-TR" sz="2400" dirty="0"/>
              <a:t> telefonu icat etmesi için “daha ileri boyutta düşünürsek </a:t>
            </a:r>
            <a:r>
              <a:rPr lang="tr-TR" sz="2400" dirty="0">
                <a:solidFill>
                  <a:srgbClr val="FF0000"/>
                </a:solidFill>
              </a:rPr>
              <a:t>bugün arkadaşlıklar, evlilikler, dostluklar bu icat üzerinde yürümektedir</a:t>
            </a:r>
            <a:r>
              <a:rPr lang="tr-TR" sz="2400" dirty="0"/>
              <a:t>”</a:t>
            </a:r>
          </a:p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1500">
                <a:solidFill>
                  <a:srgbClr val="262626"/>
                </a:solidFill>
              </a:defRPr>
            </a:pPr>
            <a:r>
              <a:rPr lang="tr-TR" sz="2400" dirty="0"/>
              <a:t>Roma döneminde İskenderiye’yi anlatırken “</a:t>
            </a:r>
            <a:r>
              <a:rPr lang="tr-TR" sz="2400" dirty="0">
                <a:solidFill>
                  <a:srgbClr val="FF0000"/>
                </a:solidFill>
              </a:rPr>
              <a:t>genel eğitim seviyesi çok düşük, bilgiye ulaşmak zahmetliydi.</a:t>
            </a:r>
            <a:r>
              <a:rPr lang="tr-TR" sz="2400" dirty="0"/>
              <a:t>” “evden çıkarken </a:t>
            </a:r>
            <a:r>
              <a:rPr lang="tr-TR" sz="2400" dirty="0">
                <a:solidFill>
                  <a:srgbClr val="FF0000"/>
                </a:solidFill>
              </a:rPr>
              <a:t>fanatik</a:t>
            </a:r>
            <a:r>
              <a:rPr lang="tr-TR" sz="2400" dirty="0"/>
              <a:t> bir grup tarafından”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38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6BCC08-4EBE-4AB5-8421-875A24C77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EKSİK BAĞLAMSALLAŞTIRMA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3326AA-6554-4353-B1B5-80AB0265C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630" y="3019647"/>
            <a:ext cx="7042794" cy="3497260"/>
          </a:xfrm>
        </p:spPr>
        <p:txBody>
          <a:bodyPr>
            <a:normAutofit/>
          </a:bodyPr>
          <a:lstStyle/>
          <a:p>
            <a:r>
              <a:rPr lang="tr-TR" sz="2800" dirty="0"/>
              <a:t>Zamansal, mekânsal ve sosyal bağlamlardan birinin unutulduğu diğer ikisinin sorunsuz bir biçimde ele alınması </a:t>
            </a:r>
          </a:p>
        </p:txBody>
      </p:sp>
    </p:spTree>
    <p:extLst>
      <p:ext uri="{BB962C8B-B14F-4D97-AF65-F5344CB8AC3E}">
        <p14:creationId xmlns:p14="http://schemas.microsoft.com/office/powerpoint/2010/main" val="12272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FFA043-0754-4C4E-B3AA-AB49AFA4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EKSİK BAĞLAMSALLAŞTIRMA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279DC6-2185-4296-853A-6B3AE535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307" y="3009014"/>
            <a:ext cx="7049386" cy="3163187"/>
          </a:xfrm>
        </p:spPr>
        <p:txBody>
          <a:bodyPr>
            <a:normAutofit/>
          </a:bodyPr>
          <a:lstStyle/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rgbClr val="262626"/>
                </a:solidFill>
              </a:defRPr>
            </a:pPr>
            <a:r>
              <a:rPr lang="tr-TR" sz="2400" dirty="0"/>
              <a:t>Bir Yahudi kızı olarak </a:t>
            </a:r>
            <a:r>
              <a:rPr lang="tr-TR" sz="2400" dirty="0" err="1"/>
              <a:t>herşeyi</a:t>
            </a:r>
            <a:r>
              <a:rPr lang="tr-TR" sz="2400" dirty="0"/>
              <a:t> bağlama uygun olarak anlatırken arada belirtilen “</a:t>
            </a:r>
            <a:r>
              <a:rPr lang="tr-TR" sz="2400" dirty="0">
                <a:solidFill>
                  <a:srgbClr val="FF0000"/>
                </a:solidFill>
              </a:rPr>
              <a:t>Almanların hepsi kötü değildi iyi Alman komşularımız da vardı</a:t>
            </a:r>
            <a:r>
              <a:rPr lang="tr-TR" sz="2400" dirty="0"/>
              <a:t>” sözü ile Yahudilerin Alman olarak kendilerini düşünmedikleri yönünde bir algı ortaya koymaktadır. </a:t>
            </a:r>
          </a:p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rgbClr val="262626"/>
                </a:solidFill>
              </a:defRPr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830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CD8602-C355-44E0-8437-E61DCE0E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TAM BAĞLAMSALLAŞTIRMA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8E648C-E58D-4A08-AFD1-5E3F8422E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098" y="3157870"/>
            <a:ext cx="6560288" cy="3014330"/>
          </a:xfrm>
        </p:spPr>
        <p:txBody>
          <a:bodyPr>
            <a:normAutofit/>
          </a:bodyPr>
          <a:lstStyle/>
          <a:p>
            <a:r>
              <a:rPr lang="tr-TR" sz="2800" dirty="0">
                <a:effectLst/>
                <a:ea typeface="Calibri" panose="020F0502020204030204" pitchFamily="34" charset="0"/>
              </a:rPr>
              <a:t>İnsan, zaman ve mekânın bir bütün halinde doğru bir şekilde ele alınması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27168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1FC4EB-2CD6-4B7D-9099-97963ACA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7" y="484632"/>
            <a:ext cx="11982893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Derslerde </a:t>
            </a:r>
            <a:r>
              <a:rPr lang="tr-TR" dirty="0" err="1"/>
              <a:t>bağlamsallaştırmayı</a:t>
            </a:r>
            <a:r>
              <a:rPr lang="tr-TR" dirty="0"/>
              <a:t> oluşturmak için</a:t>
            </a:r>
            <a:br>
              <a:rPr lang="tr-TR" dirty="0"/>
            </a:br>
            <a:r>
              <a:rPr lang="tr-TR" dirty="0"/>
              <a:t>pedagojik tasarım ilkeleri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3E9C82-2E7E-45BE-967E-A1175FABF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040912"/>
            <a:ext cx="10058400" cy="3131288"/>
          </a:xfrm>
        </p:spPr>
        <p:txBody>
          <a:bodyPr/>
          <a:lstStyle/>
          <a:p>
            <a:r>
              <a:rPr lang="tr-TR" sz="28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Geçmişi incelerken öğrenciler arasında şimdiki zamana yönelik bakış açısının sonuçlarının farkına varmak (4)</a:t>
            </a:r>
          </a:p>
          <a:p>
            <a:r>
              <a:rPr lang="tr-TR" sz="2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Tarihsel bağlamı yeniden inşa etmek (1)</a:t>
            </a:r>
          </a:p>
          <a:p>
            <a:r>
              <a:rPr lang="tr-TR" sz="28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Tarihsel olay ya da olguyu açıklamak için tarihsel bağlam bilgisini kullanmak (3)</a:t>
            </a:r>
          </a:p>
          <a:p>
            <a:r>
              <a:rPr lang="tr-TR" sz="28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2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arihsel empatiyi geliştirmek (2)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84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9138B9-DF83-4422-BB76-E868437E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1" y="265814"/>
            <a:ext cx="11802140" cy="173310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Şimdiye yönelik bakış açılarının farkındalığını oluşturmak ve arttırmak için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3CE506-D815-4C55-913A-21AF24A0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126513"/>
            <a:ext cx="10522192" cy="4465674"/>
          </a:xfrm>
        </p:spPr>
        <p:txBody>
          <a:bodyPr>
            <a:normAutofit/>
          </a:bodyPr>
          <a:lstStyle/>
          <a:p>
            <a:r>
              <a:rPr lang="tr-TR" sz="3200" dirty="0"/>
              <a:t>Geçmişe günümüz odaklı perspektiften bakmak geçmişte olduğu gibi bugün aynı değerlerin, niyetlerin, tutumların ve inançların var olduğuna dair bir önyargıdır</a:t>
            </a:r>
          </a:p>
          <a:p>
            <a:r>
              <a:rPr lang="tr-TR" sz="3200" dirty="0"/>
              <a:t>Bilişsel çatışmaların kullanılması öngörülmektedir</a:t>
            </a:r>
          </a:p>
          <a:p>
            <a:r>
              <a:rPr lang="tr-TR" sz="3200" dirty="0"/>
              <a:t>Öğrencilerin varsayımlarını test etmek ya da önceki bilgileriyle bir çatışma ortaya koymak bu bilişsel çatışma içerilerinden biri olabilir</a:t>
            </a:r>
          </a:p>
        </p:txBody>
      </p:sp>
    </p:spTree>
    <p:extLst>
      <p:ext uri="{BB962C8B-B14F-4D97-AF65-F5344CB8AC3E}">
        <p14:creationId xmlns:p14="http://schemas.microsoft.com/office/powerpoint/2010/main" val="2051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72F6F8-B3E4-442C-9637-0CE3AC30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271981"/>
            <a:ext cx="11227981" cy="1609344"/>
          </a:xfrm>
        </p:spPr>
        <p:txBody>
          <a:bodyPr/>
          <a:lstStyle/>
          <a:p>
            <a:pPr algn="ctr"/>
            <a:r>
              <a:rPr lang="tr-TR" dirty="0"/>
              <a:t>Tarihsel bağlamı yeniden inşa etmek için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3B310F-D1B8-4BE3-913F-9E7C8CF2A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53" y="2121407"/>
            <a:ext cx="11089759" cy="4375085"/>
          </a:xfrm>
        </p:spPr>
        <p:txBody>
          <a:bodyPr>
            <a:noAutofit/>
          </a:bodyPr>
          <a:lstStyle/>
          <a:p>
            <a:r>
              <a:rPr lang="tr-TR" sz="2800" dirty="0"/>
              <a:t>Zamansal, mekânsal ve sosyal referans çerçeveleri kullanılmalı</a:t>
            </a:r>
          </a:p>
          <a:p>
            <a:r>
              <a:rPr lang="tr-TR" sz="2800" dirty="0" err="1"/>
              <a:t>Bağlamsallaştırılmış</a:t>
            </a:r>
            <a:r>
              <a:rPr lang="tr-TR" sz="2800" dirty="0"/>
              <a:t> düşünmenin iyi örneklerini ve yapı iskeletlerini sağlamak önemli</a:t>
            </a:r>
          </a:p>
          <a:p>
            <a:r>
              <a:rPr lang="tr-TR" sz="2800" dirty="0"/>
              <a:t>Sonuçlara varmadan evvel farklı referans çerçevelerini incelemeye odaklanan yapılar öğrencilere sağlanabilir</a:t>
            </a:r>
          </a:p>
          <a:p>
            <a:r>
              <a:rPr lang="tr-TR" sz="2800" dirty="0"/>
              <a:t>Açıklayıcı içerik üretilmeli</a:t>
            </a:r>
          </a:p>
          <a:p>
            <a:pPr lvl="1"/>
            <a:r>
              <a:rPr lang="tr-TR" sz="2800" dirty="0"/>
              <a:t>İçerik nötr bir ifade dili ile hazırlanmalı</a:t>
            </a:r>
          </a:p>
          <a:p>
            <a:pPr lvl="1"/>
            <a:r>
              <a:rPr lang="tr-TR" sz="2800" dirty="0"/>
              <a:t>Öğretmen, çalışma kağıdı, video vb. unsurlar açıklayıcı içerik sunumu için kullanılabilir</a:t>
            </a:r>
          </a:p>
        </p:txBody>
      </p:sp>
    </p:spTree>
    <p:extLst>
      <p:ext uri="{BB962C8B-B14F-4D97-AF65-F5344CB8AC3E}">
        <p14:creationId xmlns:p14="http://schemas.microsoft.com/office/powerpoint/2010/main" val="5873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B214BC-F3A5-4FB7-859E-5CE26E85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484632"/>
            <a:ext cx="11546958" cy="114214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Açıklamada tarihsel </a:t>
            </a:r>
            <a:r>
              <a:rPr lang="tr-TR" dirty="0" err="1"/>
              <a:t>bağlamIN</a:t>
            </a:r>
            <a:r>
              <a:rPr lang="tr-TR" dirty="0"/>
              <a:t> KULLANIMINI GELİŞTİRMEK İÇİN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987764-721D-4BAB-8E02-4445BA88A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40" y="2121408"/>
            <a:ext cx="10298908" cy="4385718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/>
              <a:t>Akıl yürütme süreci</a:t>
            </a:r>
          </a:p>
          <a:p>
            <a:pPr lvl="1"/>
            <a:r>
              <a:rPr lang="tr-TR" sz="2800" dirty="0" err="1"/>
              <a:t>Tümevarımsal</a:t>
            </a:r>
            <a:r>
              <a:rPr lang="tr-TR" sz="2800" dirty="0"/>
              <a:t> (kanıtlardan yoruma-çıkarım ve karar verme süreci)</a:t>
            </a:r>
          </a:p>
          <a:p>
            <a:pPr lvl="1"/>
            <a:r>
              <a:rPr lang="tr-TR" sz="2800" dirty="0" err="1"/>
              <a:t>Tümdengelimsel</a:t>
            </a:r>
            <a:r>
              <a:rPr lang="tr-TR" sz="2800" dirty="0"/>
              <a:t> (yorumdan kanıtlara-gerekçelendirme ve kanıtlama süreci)</a:t>
            </a:r>
          </a:p>
          <a:p>
            <a:pPr lvl="1"/>
            <a:endParaRPr lang="tr-TR" sz="2800" dirty="0"/>
          </a:p>
          <a:p>
            <a:r>
              <a:rPr lang="tr-TR" sz="2800" dirty="0"/>
              <a:t>Tarih dersi etkinliklerinde </a:t>
            </a:r>
          </a:p>
          <a:p>
            <a:pPr lvl="1"/>
            <a:r>
              <a:rPr lang="tr-TR" sz="2800" dirty="0"/>
              <a:t>Tarihi kaynağı yorumlamak, </a:t>
            </a:r>
          </a:p>
          <a:p>
            <a:pPr lvl="1"/>
            <a:r>
              <a:rPr lang="tr-TR" sz="2800" dirty="0"/>
              <a:t>Bir kararın gerekçesini sunmak</a:t>
            </a:r>
          </a:p>
          <a:p>
            <a:pPr lvl="1"/>
            <a:r>
              <a:rPr lang="tr-TR" sz="2800" dirty="0"/>
              <a:t>Bir yorumu kanıtları ile ortaya koymak</a:t>
            </a:r>
          </a:p>
          <a:p>
            <a:pPr lvl="1"/>
            <a:r>
              <a:rPr lang="tr-TR" sz="2800" dirty="0"/>
              <a:t>Tarihi soruları yapılandırmak, </a:t>
            </a:r>
          </a:p>
          <a:p>
            <a:pPr marL="27432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33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840C54-0E67-48EF-B03B-A07DEB68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46456"/>
          </a:xfrm>
        </p:spPr>
        <p:txBody>
          <a:bodyPr/>
          <a:lstStyle/>
          <a:p>
            <a:pPr algn="ctr"/>
            <a:r>
              <a:rPr lang="tr-TR" dirty="0"/>
              <a:t>Tarihsel empati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3AF76C-B251-4F16-AC1E-B03E9DB2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1850065"/>
            <a:ext cx="11025962" cy="4688957"/>
          </a:xfrm>
        </p:spPr>
        <p:txBody>
          <a:bodyPr>
            <a:noAutofit/>
          </a:bodyPr>
          <a:lstStyle/>
          <a:p>
            <a:r>
              <a:rPr lang="tr-TR" sz="2800" dirty="0"/>
              <a:t>Geçmişteki insanların kendi durumlarını nasıl algıladıklarını anlamaya çalışmaktır, </a:t>
            </a:r>
            <a:r>
              <a:rPr lang="tr-TR" sz="2800" dirty="0">
                <a:solidFill>
                  <a:srgbClr val="FF0000"/>
                </a:solidFill>
              </a:rPr>
              <a:t>kendimizin onların durumlarını nasıl algıladığımız veya neler hissettiğimiz değildir</a:t>
            </a:r>
          </a:p>
          <a:p>
            <a:pPr marL="0" indent="0">
              <a:buNone/>
            </a:pPr>
            <a:endParaRPr lang="tr-TR" sz="2800" dirty="0"/>
          </a:p>
          <a:p>
            <a:r>
              <a:rPr lang="tr-TR" sz="2800" dirty="0"/>
              <a:t>“</a:t>
            </a:r>
            <a:r>
              <a:rPr lang="tr-TR" sz="2800" dirty="0">
                <a:solidFill>
                  <a:srgbClr val="FF0000"/>
                </a:solidFill>
              </a:rPr>
              <a:t>Yıl 1915... Osmanlı Devleti’nin Irak Cephesi’nde görevlisi bir askersiniz. Komutanınız Süleyman Askeri Bey, bu cephede aldığı başarısız sonuçları hazmedemeyerek intihar etti. İntihar haberini aldığınız gün, kendi ailenize; hem cephede yaşadıklarınızı, hem de bu intiharı anlattığınız bir mektup yazınız</a:t>
            </a:r>
            <a:r>
              <a:rPr lang="tr-TR" sz="2800" dirty="0"/>
              <a:t>.” (Doğa Koleji, «Ne Sempati, Ne Antipati: Tarihsel Empati» Projesi)</a:t>
            </a:r>
          </a:p>
        </p:txBody>
      </p:sp>
    </p:spTree>
    <p:extLst>
      <p:ext uri="{BB962C8B-B14F-4D97-AF65-F5344CB8AC3E}">
        <p14:creationId xmlns:p14="http://schemas.microsoft.com/office/powerpoint/2010/main" val="31525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8C2428-66AE-484F-9DE8-65FECC2E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353532"/>
            <a:ext cx="3200400" cy="664535"/>
          </a:xfrm>
        </p:spPr>
        <p:txBody>
          <a:bodyPr/>
          <a:lstStyle/>
          <a:p>
            <a:pPr algn="ctr"/>
            <a:r>
              <a:rPr lang="tr-TR" dirty="0"/>
              <a:t>Neden?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C13E3FD-3473-4DAE-8F39-FE8757F56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8766" y="1212111"/>
            <a:ext cx="3902148" cy="506907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Geçmişe dair şimdilik algısını kırmak için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Tarih dersini alanın metoduna uygun yapılandırabilmek için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Tarih dersini alana özgü becerilere uygun yürütebilmek için</a:t>
            </a:r>
          </a:p>
        </p:txBody>
      </p:sp>
      <p:pic>
        <p:nvPicPr>
          <p:cNvPr id="5" name="İçerik Yer Tutucusu 9">
            <a:extLst>
              <a:ext uri="{FF2B5EF4-FFF2-40B4-BE49-F238E27FC236}">
                <a16:creationId xmlns:a16="http://schemas.microsoft.com/office/drawing/2014/main" id="{30F7B0D1-73DE-4697-9503-C67290224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" y="105230"/>
            <a:ext cx="7585621" cy="67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730F44-2DE2-4E05-8E8A-E7A02A0E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2651"/>
            <a:ext cx="10058400" cy="1360967"/>
          </a:xfrm>
        </p:spPr>
        <p:txBody>
          <a:bodyPr/>
          <a:lstStyle/>
          <a:p>
            <a:pPr algn="ctr"/>
            <a:r>
              <a:rPr lang="tr-TR" dirty="0"/>
              <a:t>Tarihsel empatiyi geliştirmek için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6944CB-CEC3-43DB-B1FD-C2415D763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7" y="1754373"/>
            <a:ext cx="11568223" cy="4784650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Bilişsel ve </a:t>
            </a:r>
            <a:r>
              <a:rPr lang="tr-TR" dirty="0" err="1"/>
              <a:t>duyuşsal</a:t>
            </a:r>
            <a:r>
              <a:rPr lang="tr-TR" dirty="0"/>
              <a:t> iki boyuta sahip </a:t>
            </a:r>
          </a:p>
          <a:p>
            <a:pPr lvl="1"/>
            <a:r>
              <a:rPr lang="tr-TR" sz="2000" dirty="0"/>
              <a:t>dönemin koşullarının ve kronolojinin bilinmesini, </a:t>
            </a:r>
          </a:p>
          <a:p>
            <a:pPr lvl="1"/>
            <a:r>
              <a:rPr lang="tr-TR" sz="2000" dirty="0"/>
              <a:t>farklı kaynakların incelenmesini, </a:t>
            </a:r>
          </a:p>
          <a:p>
            <a:pPr lvl="1"/>
            <a:r>
              <a:rPr lang="tr-TR" sz="2000" dirty="0"/>
              <a:t>farklı bakış açısı, yorum ve kanıtların analiz edilmesini </a:t>
            </a:r>
          </a:p>
          <a:p>
            <a:pPr lvl="1"/>
            <a:r>
              <a:rPr lang="tr-TR" sz="2000" dirty="0"/>
              <a:t>geçmişin incelenmesinde günümüzün değer yargılarından uzak kalınmasını içerir</a:t>
            </a:r>
          </a:p>
          <a:p>
            <a:pPr lvl="1"/>
            <a:endParaRPr lang="tr-TR" sz="2000" dirty="0"/>
          </a:p>
          <a:p>
            <a:pPr marL="274320" lvl="1" indent="0">
              <a:buNone/>
            </a:pPr>
            <a:r>
              <a:rPr lang="tr-TR" sz="2000" dirty="0"/>
              <a:t>Bir öneri</a:t>
            </a:r>
          </a:p>
          <a:p>
            <a:pPr lvl="1"/>
            <a:r>
              <a:rPr lang="tr-TR" sz="2000" dirty="0"/>
              <a:t>insanların eylemlerinin çözümlenmesini gerektiren tarihsel bir olayın belirlenmesi, </a:t>
            </a:r>
          </a:p>
          <a:p>
            <a:pPr lvl="1"/>
            <a:r>
              <a:rPr lang="tr-TR" sz="2000" dirty="0"/>
              <a:t>olayla ilgili tarihsel bağlamın incelenmesi, </a:t>
            </a:r>
          </a:p>
          <a:p>
            <a:pPr lvl="1"/>
            <a:r>
              <a:rPr lang="tr-TR" sz="2000" dirty="0"/>
              <a:t>farklı tarihsel kaynak, kanıt ve yorumların analiz edilmesi </a:t>
            </a:r>
          </a:p>
          <a:p>
            <a:pPr lvl="1"/>
            <a:r>
              <a:rPr lang="tr-TR" sz="2000" dirty="0"/>
              <a:t>olayın nasıl gelişip sonuçlandığına ilişkin tarihsel bir anlatımın oluşturulması</a:t>
            </a:r>
          </a:p>
          <a:p>
            <a:pPr lvl="1"/>
            <a:endParaRPr lang="tr-TR" sz="2000" dirty="0"/>
          </a:p>
          <a:p>
            <a:pPr marL="274320" lvl="1" indent="0">
              <a:buNone/>
            </a:pPr>
            <a:r>
              <a:rPr lang="tr-TR" sz="2000" dirty="0"/>
              <a:t>Başka bir öneri</a:t>
            </a:r>
          </a:p>
          <a:p>
            <a:pPr lvl="1"/>
            <a:r>
              <a:rPr lang="tr-TR" sz="2200" dirty="0"/>
              <a:t>Tarihsel failin konumunun ve rolünün dikkate alınması</a:t>
            </a:r>
          </a:p>
          <a:p>
            <a:pPr lvl="1"/>
            <a:r>
              <a:rPr lang="tr-TR" sz="2200" dirty="0"/>
              <a:t>Duygusal bağlantı kurulması</a:t>
            </a:r>
          </a:p>
          <a:p>
            <a:pPr marL="274320" lvl="1" indent="0">
              <a:buNone/>
            </a:pPr>
            <a:endParaRPr lang="tr-TR" sz="2000" dirty="0"/>
          </a:p>
          <a:p>
            <a:pPr lvl="1"/>
            <a:endParaRPr lang="tr-TR" sz="2000" dirty="0"/>
          </a:p>
          <a:p>
            <a:pPr marL="274320" lvl="1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176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E41C42-02B8-4C61-A9F0-E2062F4B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8856"/>
            <a:ext cx="10058400" cy="946297"/>
          </a:xfrm>
        </p:spPr>
        <p:txBody>
          <a:bodyPr/>
          <a:lstStyle/>
          <a:p>
            <a:pPr algn="ctr"/>
            <a:r>
              <a:rPr lang="tr-TR" dirty="0"/>
              <a:t>değerlendirmede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1139A43-0E23-455D-BF4F-E9D21D3E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833" y="1616149"/>
            <a:ext cx="5794743" cy="4556051"/>
          </a:xfrm>
        </p:spPr>
        <p:txBody>
          <a:bodyPr>
            <a:normAutofit fontScale="92500"/>
          </a:bodyPr>
          <a:lstStyle/>
          <a:p>
            <a:r>
              <a:rPr lang="tr-TR" sz="2400" dirty="0"/>
              <a:t>Süreçteki etkinlikler sırasında hazırlanan ürünlere önem verilmeli (</a:t>
            </a:r>
            <a:r>
              <a:rPr lang="tr-TR" sz="2400" dirty="0" err="1"/>
              <a:t>Örn</a:t>
            </a:r>
            <a:r>
              <a:rPr lang="tr-TR" sz="2400" dirty="0"/>
              <a:t>: sınıf tartışmaları, ürün hazırlama, kaynak çalışmaları, yazma görevleri), </a:t>
            </a:r>
          </a:p>
          <a:p>
            <a:r>
              <a:rPr lang="tr-TR" sz="2400" dirty="0"/>
              <a:t>Süreç sonu değerlendirmelerinde boşluk doldurma, doğru yanlış, çoktan seçmeli test gibi soru tiplerinden uzak durulmalı, </a:t>
            </a:r>
          </a:p>
          <a:p>
            <a:r>
              <a:rPr lang="tr-TR" sz="2400" dirty="0"/>
              <a:t>Sınıf mevcudunun elverişli olduğu durumlarda mümkünse bireysel ya da odak grup görüşmeleri yoluyla değerlendirmeler yapılmalı. Bu esnada öğrencilerin sorularla kendi öğrenmeleri üzerinde düşünmelerini sağlanmalı, </a:t>
            </a:r>
          </a:p>
          <a:p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8A2BBE5A-A55F-473C-8C22-C577BBF65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3" y="1616149"/>
            <a:ext cx="5359943" cy="4556051"/>
          </a:xfrm>
        </p:spPr>
        <p:txBody>
          <a:bodyPr>
            <a:normAutofit fontScale="92500"/>
          </a:bodyPr>
          <a:lstStyle/>
          <a:p>
            <a:r>
              <a:rPr lang="tr-TR" sz="2400" dirty="0"/>
              <a:t>Değerlendirme kriterleri hazırlanırken çok fazla beceriyi değerlendirmekten uzak durulmalı, </a:t>
            </a:r>
          </a:p>
          <a:p>
            <a:r>
              <a:rPr lang="tr-TR" sz="2400" dirty="0"/>
              <a:t>Öğrenci ürünlerinin estetik  ve harcanan zaman açısından (vitrin düzenlemelerinin) değerlendirmelerinin en başından hesaba katılıp katılmayacağı belirlenmeli, </a:t>
            </a:r>
          </a:p>
          <a:p>
            <a:r>
              <a:rPr lang="tr-TR" sz="2400" dirty="0"/>
              <a:t>Düzey belirlerken anlam öbekleri halinde ele almalı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47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0BD42CCF-FF26-40D0-8DA7-EE07A44B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1" y="0"/>
            <a:ext cx="10193646" cy="5661554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Dolayısıyla</a:t>
            </a:r>
            <a:br>
              <a:rPr lang="tr-TR" dirty="0"/>
            </a:br>
            <a:r>
              <a:rPr lang="tr-TR" dirty="0" err="1"/>
              <a:t>Tebit</a:t>
            </a:r>
            <a:r>
              <a:rPr lang="tr-TR" dirty="0"/>
              <a:t> projesi kapsamında </a:t>
            </a:r>
            <a:r>
              <a:rPr lang="tr-TR" dirty="0" err="1"/>
              <a:t>bağlamsallaştırmayı</a:t>
            </a:r>
            <a:r>
              <a:rPr lang="tr-TR" dirty="0"/>
              <a:t> geliştirmek için</a:t>
            </a:r>
          </a:p>
        </p:txBody>
      </p:sp>
    </p:spTree>
    <p:extLst>
      <p:ext uri="{BB962C8B-B14F-4D97-AF65-F5344CB8AC3E}">
        <p14:creationId xmlns:p14="http://schemas.microsoft.com/office/powerpoint/2010/main" val="36413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9FFEF3-B3A3-4981-AAF1-82F25926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16958"/>
            <a:ext cx="10058400" cy="999461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dilin </a:t>
            </a:r>
            <a:r>
              <a:rPr lang="tr-TR" dirty="0" err="1"/>
              <a:t>kullanımıNDA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69EB9B-9828-4907-97DE-40650AC8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670" y="1360967"/>
            <a:ext cx="5410058" cy="5135526"/>
          </a:xfrm>
        </p:spPr>
        <p:txBody>
          <a:bodyPr>
            <a:normAutofit lnSpcReduction="10000"/>
          </a:bodyPr>
          <a:lstStyle/>
          <a:p>
            <a:pPr lvl="1"/>
            <a:r>
              <a:rPr lang="tr-TR" sz="2400" dirty="0"/>
              <a:t>Dilin ve kavramların uygun kullanımının düzey belirlemede etkili olduğu unutulmamalı</a:t>
            </a:r>
          </a:p>
          <a:p>
            <a:pPr lvl="1"/>
            <a:r>
              <a:rPr lang="tr-TR" sz="2400" dirty="0"/>
              <a:t>Bağlamı inşa ederken nötr bir ifade dili kullanmak</a:t>
            </a:r>
          </a:p>
          <a:p>
            <a:pPr lvl="1"/>
            <a:r>
              <a:rPr lang="tr-TR" sz="2400" dirty="0"/>
              <a:t>Yargı belirtirken kesin ve keskin ifadeler kullanmamak (olasılıkları hissettirmek)</a:t>
            </a:r>
          </a:p>
          <a:p>
            <a:pPr lvl="1"/>
            <a:r>
              <a:rPr lang="tr-TR" sz="2400" dirty="0"/>
              <a:t>Yargıların gerekçelerinin açık ve net ifade edilmesine dikkat etmek</a:t>
            </a:r>
          </a:p>
          <a:p>
            <a:pPr lvl="1"/>
            <a:r>
              <a:rPr lang="tr-TR" sz="2400" dirty="0"/>
              <a:t>Özellikle başlangıçta öğrenciler için sade bir anlatı oluşturmak, aynı zamanda öğrencilerden sade bir anlatı talep etmek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573C10A-1EAC-4F16-856E-6A8347A86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1360967"/>
            <a:ext cx="5554874" cy="5135526"/>
          </a:xfrm>
        </p:spPr>
        <p:txBody>
          <a:bodyPr>
            <a:normAutofit lnSpcReduction="10000"/>
          </a:bodyPr>
          <a:lstStyle/>
          <a:p>
            <a:pPr lvl="1"/>
            <a:r>
              <a:rPr lang="tr-TR" sz="2400" dirty="0"/>
              <a:t>Özellikle kanıtlardaki kavramların kullanımları, kanıt içinde yüklendiği anlamlara dikkat çekmek</a:t>
            </a:r>
          </a:p>
          <a:p>
            <a:pPr lvl="1"/>
            <a:r>
              <a:rPr lang="tr-TR" sz="2400" dirty="0"/>
              <a:t>Farklı bakış açılarını yansıtan, farklı durum içeriklerini vurgulayan ifadelere yer vermek</a:t>
            </a:r>
          </a:p>
          <a:p>
            <a:pPr lvl="1"/>
            <a:r>
              <a:rPr lang="tr-TR" sz="2400" dirty="0"/>
              <a:t>Kanıtların </a:t>
            </a:r>
            <a:r>
              <a:rPr lang="tr-TR" sz="2400" dirty="0" err="1"/>
              <a:t>orjinali</a:t>
            </a:r>
            <a:r>
              <a:rPr lang="tr-TR" sz="2400" dirty="0"/>
              <a:t>, </a:t>
            </a:r>
            <a:r>
              <a:rPr lang="tr-TR" sz="2400" dirty="0" err="1"/>
              <a:t>trankskribi</a:t>
            </a:r>
            <a:r>
              <a:rPr lang="tr-TR" sz="2400" dirty="0"/>
              <a:t> ve çevirisini beraber sunmak</a:t>
            </a:r>
          </a:p>
          <a:p>
            <a:pPr lvl="1"/>
            <a:r>
              <a:rPr lang="tr-TR" sz="2400" dirty="0"/>
              <a:t>Kanıtların bağlamını (kim tarafından yazıldığı, ne zaman yazıldığı, nerede oluşturulduğu, hangi bakış açısını sergilediği </a:t>
            </a:r>
            <a:r>
              <a:rPr lang="tr-TR" sz="2400" dirty="0" err="1"/>
              <a:t>vb</a:t>
            </a:r>
            <a:r>
              <a:rPr lang="tr-TR" sz="2400" dirty="0"/>
              <a:t>) yine nötr bir dil ile ifade etmek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52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3B294694-0E7F-48AD-855D-E13A7164F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558" y="644758"/>
            <a:ext cx="4754880" cy="640080"/>
          </a:xfrm>
        </p:spPr>
        <p:txBody>
          <a:bodyPr/>
          <a:lstStyle/>
          <a:p>
            <a:pPr algn="ctr"/>
            <a:r>
              <a:rPr lang="tr-TR" dirty="0"/>
              <a:t>ZAMANIN KULLANIMINDA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C5ECE5D5-93C9-4E1B-84FD-316F83DDD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558" y="1371601"/>
            <a:ext cx="4754880" cy="2105247"/>
          </a:xfrm>
        </p:spPr>
        <p:txBody>
          <a:bodyPr/>
          <a:lstStyle/>
          <a:p>
            <a:r>
              <a:rPr lang="tr-TR" dirty="0"/>
              <a:t>Zaman çizelgeleri (özellikle eş zamanlı)</a:t>
            </a:r>
          </a:p>
          <a:p>
            <a:r>
              <a:rPr lang="tr-TR" dirty="0"/>
              <a:t>Kronoloji cetvelleri</a:t>
            </a:r>
          </a:p>
          <a:p>
            <a:r>
              <a:rPr lang="tr-TR" dirty="0"/>
              <a:t>Kronolojik düşünme becerilerine yer veren etkinlik içerikleri</a:t>
            </a:r>
          </a:p>
          <a:p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180FDAF7-6742-4784-8588-41DF0A373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224" y="644758"/>
            <a:ext cx="4754880" cy="640080"/>
          </a:xfrm>
        </p:spPr>
        <p:txBody>
          <a:bodyPr/>
          <a:lstStyle/>
          <a:p>
            <a:pPr algn="ctr"/>
            <a:r>
              <a:rPr lang="tr-TR" dirty="0"/>
              <a:t>MEKÂNIN KULLANIMINDA</a:t>
            </a: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F39FC210-ACB1-41EE-9A94-127269844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0562" y="1307806"/>
            <a:ext cx="4754880" cy="2232837"/>
          </a:xfrm>
        </p:spPr>
        <p:txBody>
          <a:bodyPr/>
          <a:lstStyle/>
          <a:p>
            <a:r>
              <a:rPr lang="tr-TR" dirty="0"/>
              <a:t>Haritalar</a:t>
            </a:r>
          </a:p>
          <a:p>
            <a:r>
              <a:rPr lang="tr-TR" dirty="0"/>
              <a:t>Tarihi mekân krokileri</a:t>
            </a:r>
          </a:p>
          <a:p>
            <a:r>
              <a:rPr lang="tr-TR" dirty="0" err="1"/>
              <a:t>İllustrasyonlar</a:t>
            </a:r>
            <a:r>
              <a:rPr lang="tr-TR" dirty="0"/>
              <a:t> </a:t>
            </a:r>
          </a:p>
          <a:p>
            <a:r>
              <a:rPr lang="tr-TR" dirty="0"/>
              <a:t>Tarihi mekân ve ören yerlerinin fotoğrafları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2E3508F-02BD-43F3-A0DB-AE861CD5BCEB}"/>
              </a:ext>
            </a:extLst>
          </p:cNvPr>
          <p:cNvSpPr/>
          <p:nvPr/>
        </p:nvSpPr>
        <p:spPr>
          <a:xfrm>
            <a:off x="726558" y="3253563"/>
            <a:ext cx="10509007" cy="334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Zamansal değişimleri gösteren haritalar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Zaman ve mekânı bir arada sunan çizelgeler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Zaman ve mekânı bir arada ele alan grafikler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Zaman ve mekân içinde tarihsel olaya, duruma ya da kişiye odaklanan görseller</a:t>
            </a:r>
          </a:p>
          <a:p>
            <a:pPr algn="ctr"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</a:rPr>
              <a:t>BUNLARA DAYANAN ETKİNLİK VE ETKİNLİK ARAÇLARI </a:t>
            </a:r>
          </a:p>
          <a:p>
            <a:pPr algn="ctr"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</a:rPr>
              <a:t>KULLANMAK VE GELİŞTİRMEK ÖNCELİĞİMİZ</a:t>
            </a:r>
          </a:p>
        </p:txBody>
      </p:sp>
    </p:spTree>
    <p:extLst>
      <p:ext uri="{BB962C8B-B14F-4D97-AF65-F5344CB8AC3E}">
        <p14:creationId xmlns:p14="http://schemas.microsoft.com/office/powerpoint/2010/main" val="27503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A9EE3C22-984D-4149-8F00-ADE82BA984EC}"/>
              </a:ext>
            </a:extLst>
          </p:cNvPr>
          <p:cNvSpPr/>
          <p:nvPr/>
        </p:nvSpPr>
        <p:spPr>
          <a:xfrm>
            <a:off x="6003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B698A13-6C34-4740-B3EF-B8A37ABFE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44130" cy="719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4EB2633C-8A75-4C5E-848A-B0AFFE7C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452734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tr-TR" sz="4800" dirty="0"/>
              <a:t>ZAMAN VE MEKÂN BOYUTLARI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FDC4A16-3A84-42EE-BBE3-3903797B9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727" y="2062078"/>
            <a:ext cx="4754880" cy="274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/>
              <a:t>ZAMAN DERKEN</a:t>
            </a:r>
          </a:p>
          <a:p>
            <a:r>
              <a:rPr lang="tr-TR" sz="3200" dirty="0"/>
              <a:t>Kronoloji bilgisi</a:t>
            </a:r>
          </a:p>
          <a:p>
            <a:r>
              <a:rPr lang="tr-TR" sz="3200" dirty="0"/>
              <a:t>Zamana ilişkin kavramlar bilgisi</a:t>
            </a:r>
          </a:p>
          <a:p>
            <a:r>
              <a:rPr lang="tr-TR" sz="3200" dirty="0"/>
              <a:t>Kronolojik düşünme becerileri</a:t>
            </a:r>
          </a:p>
          <a:p>
            <a:r>
              <a:rPr lang="tr-TR" sz="3200" dirty="0"/>
              <a:t>Değişim ve sürekliliği algılama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98B03804-2A40-43AC-A197-12CE3EBCA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367" y="2100569"/>
            <a:ext cx="4853125" cy="2743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/>
              <a:t>MEKÂN DERKEN</a:t>
            </a:r>
          </a:p>
          <a:p>
            <a:r>
              <a:rPr lang="tr-TR" sz="3200" dirty="0"/>
              <a:t>Tarihsel mekân</a:t>
            </a:r>
          </a:p>
          <a:p>
            <a:r>
              <a:rPr lang="tr-TR" sz="3200" dirty="0"/>
              <a:t>Hafıza mekân</a:t>
            </a:r>
          </a:p>
          <a:p>
            <a:r>
              <a:rPr lang="tr-TR" sz="3200" dirty="0"/>
              <a:t>Görece mekân</a:t>
            </a:r>
          </a:p>
          <a:p>
            <a:r>
              <a:rPr lang="tr-TR" sz="3200" dirty="0"/>
              <a:t>İmge mekân</a:t>
            </a:r>
          </a:p>
          <a:p>
            <a:r>
              <a:rPr lang="tr-TR" sz="3200" dirty="0" err="1"/>
              <a:t>Konumsal</a:t>
            </a:r>
            <a:r>
              <a:rPr lang="tr-TR" sz="3200" dirty="0"/>
              <a:t> mekân</a:t>
            </a:r>
          </a:p>
          <a:p>
            <a:r>
              <a:rPr lang="tr-TR" sz="3200" dirty="0"/>
              <a:t>Fiziksel mekân</a:t>
            </a:r>
          </a:p>
        </p:txBody>
      </p:sp>
    </p:spTree>
    <p:extLst>
      <p:ext uri="{BB962C8B-B14F-4D97-AF65-F5344CB8AC3E}">
        <p14:creationId xmlns:p14="http://schemas.microsoft.com/office/powerpoint/2010/main" val="32599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6A91B344-B2C4-4365-B063-BF1FA0B4D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5400" dirty="0"/>
              <a:t>İNSAN DERKEN=</a:t>
            </a:r>
            <a:r>
              <a:rPr lang="tr-TR" sz="5400" dirty="0" err="1"/>
              <a:t>aDEMOĞLU</a:t>
            </a: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9B2D7B9-C28C-4E69-832C-C6BA7218B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dirty="0" err="1"/>
              <a:t>Sosyo</a:t>
            </a:r>
            <a:r>
              <a:rPr lang="tr-TR" sz="3600" dirty="0"/>
              <a:t>-ekonomik</a:t>
            </a:r>
          </a:p>
          <a:p>
            <a:r>
              <a:rPr lang="tr-TR" sz="3600" dirty="0" err="1"/>
              <a:t>Sosyo</a:t>
            </a:r>
            <a:r>
              <a:rPr lang="tr-TR" sz="3600" dirty="0"/>
              <a:t>-kültürel</a:t>
            </a:r>
          </a:p>
          <a:p>
            <a:r>
              <a:rPr lang="tr-TR" sz="3600" dirty="0" err="1"/>
              <a:t>Sosyo</a:t>
            </a:r>
            <a:r>
              <a:rPr lang="tr-TR" sz="3600" dirty="0"/>
              <a:t>-politik</a:t>
            </a:r>
          </a:p>
          <a:p>
            <a:r>
              <a:rPr lang="tr-TR" sz="3600" dirty="0"/>
              <a:t>Psikolojik</a:t>
            </a:r>
          </a:p>
          <a:p>
            <a:r>
              <a:rPr lang="tr-TR" sz="3600" dirty="0"/>
              <a:t>Sosyolojik</a:t>
            </a:r>
          </a:p>
          <a:p>
            <a:r>
              <a:rPr lang="tr-TR" sz="3600" dirty="0" err="1"/>
              <a:t>Sosyo</a:t>
            </a:r>
            <a:r>
              <a:rPr lang="tr-TR" sz="3600" dirty="0"/>
              <a:t>-psikolojik</a:t>
            </a:r>
          </a:p>
          <a:p>
            <a:endParaRPr lang="tr-TR" sz="3600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765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D85D2C0E-E7BB-4046-AB32-4C4A58A0E5F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1319737"/>
              </p:ext>
            </p:extLst>
          </p:nvPr>
        </p:nvGraphicFramePr>
        <p:xfrm>
          <a:off x="-202019" y="318977"/>
          <a:ext cx="10767238" cy="6220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2BDD20-4D0E-4167-8AF2-22BAA763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BAĞLAMI YOK SAYMA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863E08-0561-47E7-A1B1-152DA9251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Özellikle tuhaf, aptal, cahil, ilkel(?) insan tanımlamaları. </a:t>
            </a:r>
          </a:p>
          <a:p>
            <a:r>
              <a:rPr lang="tr-TR" sz="2800" dirty="0">
                <a:effectLst/>
                <a:ea typeface="Calibri" panose="020F0502020204030204" pitchFamily="34" charset="0"/>
              </a:rPr>
              <a:t>Hiçbir gelişmişliğin olmadığı, her şeyi </a:t>
            </a:r>
            <a:r>
              <a:rPr lang="tr-TR" sz="2800" dirty="0" err="1">
                <a:effectLst/>
                <a:ea typeface="Calibri" panose="020F0502020204030204" pitchFamily="34" charset="0"/>
              </a:rPr>
              <a:t>çoooook</a:t>
            </a:r>
            <a:r>
              <a:rPr lang="tr-TR" sz="2800" dirty="0">
                <a:effectLst/>
                <a:ea typeface="Calibri" panose="020F0502020204030204" pitchFamily="34" charset="0"/>
              </a:rPr>
              <a:t> eskidenmiş gibi görme anlayışı (11. Yüzyılda avcılık toplayıcılık yapıldığını düşünme, kronolojik sıralamanın farkında olmama)</a:t>
            </a:r>
          </a:p>
          <a:p>
            <a:r>
              <a:rPr lang="tr-TR" sz="2800" dirty="0">
                <a:effectLst/>
                <a:ea typeface="Calibri" panose="020F0502020204030204" pitchFamily="34" charset="0"/>
              </a:rPr>
              <a:t>Doğanın içinde, işlevsiz, özelliksiz mekân tanımlamaları (tüm </a:t>
            </a:r>
            <a:r>
              <a:rPr lang="tr-TR" sz="2800" dirty="0" err="1">
                <a:effectLst/>
                <a:ea typeface="Calibri" panose="020F0502020204030204" pitchFamily="34" charset="0"/>
              </a:rPr>
              <a:t>Paleolitik</a:t>
            </a:r>
            <a:r>
              <a:rPr lang="tr-TR" sz="2800" dirty="0">
                <a:effectLst/>
                <a:ea typeface="Calibri" panose="020F0502020204030204" pitchFamily="34" charset="0"/>
              </a:rPr>
              <a:t> dönem insanlarının sadece mahrem yerlerini örten bir hayvan derisiyle dolaştıklarını düşünme, mekânın kattığı özelliklerin farkında olmama)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3564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6D7EA44C-91DE-414F-BDC5-97C9BB49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BAĞLAMI YOK SAYMA</a:t>
            </a:r>
          </a:p>
        </p:txBody>
      </p:sp>
      <p:sp>
        <p:nvSpPr>
          <p:cNvPr id="9" name="İçerik Yer Tutucusu 6">
            <a:extLst>
              <a:ext uri="{FF2B5EF4-FFF2-40B4-BE49-F238E27FC236}">
                <a16:creationId xmlns:a16="http://schemas.microsoft.com/office/drawing/2014/main" id="{C26E233F-5BF7-42A3-9E2E-8ED0B05CC9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9975" y="2120900"/>
            <a:ext cx="10058400" cy="405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262626"/>
                </a:solidFill>
              </a:defRPr>
            </a:pPr>
            <a:r>
              <a:rPr sz="2800" dirty="0" err="1"/>
              <a:t>Atilla’nın</a:t>
            </a:r>
            <a:r>
              <a:rPr sz="2800" dirty="0"/>
              <a:t> </a:t>
            </a:r>
            <a:r>
              <a:rPr sz="2800" dirty="0" err="1"/>
              <a:t>kızının</a:t>
            </a:r>
            <a:r>
              <a:rPr sz="2800" dirty="0"/>
              <a:t> </a:t>
            </a:r>
            <a:r>
              <a:rPr sz="2800" dirty="0" err="1"/>
              <a:t>Orta</a:t>
            </a:r>
            <a:r>
              <a:rPr sz="2800" dirty="0"/>
              <a:t> </a:t>
            </a:r>
            <a:r>
              <a:rPr sz="2800" dirty="0" err="1"/>
              <a:t>Asya’dan</a:t>
            </a:r>
            <a:r>
              <a:rPr sz="2800" dirty="0"/>
              <a:t> </a:t>
            </a:r>
            <a:r>
              <a:rPr sz="2800" dirty="0" err="1"/>
              <a:t>göç</a:t>
            </a:r>
            <a:r>
              <a:rPr sz="2800" dirty="0"/>
              <a:t> </a:t>
            </a:r>
            <a:r>
              <a:rPr sz="2800" dirty="0" err="1"/>
              <a:t>edip</a:t>
            </a:r>
            <a:r>
              <a:rPr sz="2800" dirty="0"/>
              <a:t> </a:t>
            </a:r>
            <a:r>
              <a:rPr sz="2800" dirty="0" err="1"/>
              <a:t>babasının</a:t>
            </a:r>
            <a:r>
              <a:rPr sz="2800" dirty="0"/>
              <a:t> </a:t>
            </a:r>
            <a:r>
              <a:rPr sz="2800" dirty="0" err="1"/>
              <a:t>yanında</a:t>
            </a:r>
            <a:r>
              <a:rPr sz="2800" dirty="0"/>
              <a:t> </a:t>
            </a:r>
            <a:r>
              <a:rPr sz="2800" dirty="0" err="1"/>
              <a:t>savaşa</a:t>
            </a:r>
            <a:r>
              <a:rPr sz="2800" dirty="0"/>
              <a:t> </a:t>
            </a:r>
            <a:r>
              <a:rPr sz="2800" dirty="0" err="1"/>
              <a:t>katılması</a:t>
            </a:r>
            <a:r>
              <a:rPr sz="2800" dirty="0"/>
              <a:t> </a:t>
            </a:r>
            <a:r>
              <a:rPr sz="2800" dirty="0" err="1"/>
              <a:t>ve</a:t>
            </a:r>
            <a:r>
              <a:rPr sz="2800" dirty="0"/>
              <a:t> </a:t>
            </a:r>
            <a:r>
              <a:rPr sz="2800" dirty="0" err="1"/>
              <a:t>Roma’yı</a:t>
            </a:r>
            <a:r>
              <a:rPr sz="2800" dirty="0"/>
              <a:t> </a:t>
            </a:r>
            <a:r>
              <a:rPr sz="2800" dirty="0" err="1"/>
              <a:t>almaları</a:t>
            </a:r>
            <a:r>
              <a:rPr sz="2800" dirty="0"/>
              <a:t>.</a:t>
            </a:r>
          </a:p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262626"/>
                </a:solidFill>
              </a:defRPr>
            </a:pPr>
            <a:r>
              <a:rPr sz="2800" dirty="0" err="1"/>
              <a:t>Asya</a:t>
            </a:r>
            <a:r>
              <a:rPr sz="2800" dirty="0"/>
              <a:t> </a:t>
            </a:r>
            <a:r>
              <a:rPr sz="2800" dirty="0" err="1"/>
              <a:t>Hunlarının</a:t>
            </a:r>
            <a:r>
              <a:rPr sz="2800" dirty="0"/>
              <a:t> </a:t>
            </a:r>
            <a:r>
              <a:rPr sz="2800" dirty="0" err="1"/>
              <a:t>torunu</a:t>
            </a:r>
            <a:r>
              <a:rPr sz="2800" dirty="0"/>
              <a:t> </a:t>
            </a:r>
            <a:r>
              <a:rPr sz="2800" dirty="0" err="1"/>
              <a:t>olmasına</a:t>
            </a:r>
            <a:r>
              <a:rPr sz="2800" dirty="0"/>
              <a:t> </a:t>
            </a:r>
            <a:r>
              <a:rPr sz="2800" dirty="0" err="1"/>
              <a:t>rağmen</a:t>
            </a:r>
            <a:r>
              <a:rPr sz="2800" dirty="0"/>
              <a:t> </a:t>
            </a:r>
            <a:r>
              <a:rPr sz="2800" dirty="0" err="1"/>
              <a:t>yaşamı</a:t>
            </a:r>
            <a:r>
              <a:rPr sz="2800" dirty="0"/>
              <a:t> </a:t>
            </a:r>
            <a:r>
              <a:rPr sz="2800" dirty="0" err="1"/>
              <a:t>boyunca</a:t>
            </a:r>
            <a:r>
              <a:rPr sz="2800" dirty="0"/>
              <a:t> </a:t>
            </a:r>
            <a:r>
              <a:rPr sz="2800" dirty="0" err="1"/>
              <a:t>Kavimler</a:t>
            </a:r>
            <a:r>
              <a:rPr sz="2800" dirty="0"/>
              <a:t> </a:t>
            </a:r>
            <a:r>
              <a:rPr sz="2800" dirty="0" err="1"/>
              <a:t>Göçü’nün</a:t>
            </a:r>
            <a:r>
              <a:rPr sz="2800" dirty="0"/>
              <a:t> </a:t>
            </a:r>
            <a:r>
              <a:rPr sz="2800" dirty="0" err="1"/>
              <a:t>sonucunu</a:t>
            </a:r>
            <a:r>
              <a:rPr sz="2800" dirty="0"/>
              <a:t> </a:t>
            </a:r>
            <a:r>
              <a:rPr sz="2800" dirty="0" err="1"/>
              <a:t>dahi</a:t>
            </a:r>
            <a:r>
              <a:rPr sz="2800" dirty="0"/>
              <a:t> </a:t>
            </a:r>
            <a:r>
              <a:rPr sz="2800" dirty="0" err="1"/>
              <a:t>görmüş</a:t>
            </a:r>
            <a:r>
              <a:rPr sz="2800" dirty="0"/>
              <a:t> </a:t>
            </a:r>
            <a:r>
              <a:rPr sz="2800" dirty="0" err="1"/>
              <a:t>olması</a:t>
            </a:r>
            <a:r>
              <a:rPr sz="2800" dirty="0"/>
              <a:t>.</a:t>
            </a:r>
          </a:p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262626"/>
                </a:solidFill>
              </a:defRPr>
            </a:pPr>
            <a:r>
              <a:rPr sz="2800" dirty="0"/>
              <a:t>Yavuz Sultan Selim </a:t>
            </a:r>
            <a:r>
              <a:rPr sz="2800" dirty="0" err="1"/>
              <a:t>için</a:t>
            </a:r>
            <a:r>
              <a:rPr sz="2800" dirty="0"/>
              <a:t> “</a:t>
            </a:r>
            <a:r>
              <a:rPr lang="tr-TR" sz="2800" dirty="0">
                <a:solidFill>
                  <a:srgbClr val="FF0000"/>
                </a:solidFill>
              </a:rPr>
              <a:t>babasını katledip tahta oturan</a:t>
            </a:r>
            <a:r>
              <a:rPr sz="2800" dirty="0"/>
              <a:t>” </a:t>
            </a:r>
            <a:r>
              <a:rPr sz="2800" dirty="0" err="1"/>
              <a:t>ifadesi</a:t>
            </a:r>
            <a:endParaRPr sz="2800" dirty="0"/>
          </a:p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262626"/>
                </a:solidFill>
              </a:defRPr>
            </a:pPr>
            <a:r>
              <a:rPr sz="2800" dirty="0" err="1"/>
              <a:t>Atina</a:t>
            </a:r>
            <a:r>
              <a:rPr sz="2800" dirty="0"/>
              <a:t> Sparta </a:t>
            </a:r>
            <a:r>
              <a:rPr lang="tr-TR" sz="2800" dirty="0"/>
              <a:t>S</a:t>
            </a:r>
            <a:r>
              <a:rPr sz="2800" dirty="0" err="1"/>
              <a:t>avaşı</a:t>
            </a:r>
            <a:r>
              <a:rPr sz="2800" dirty="0"/>
              <a:t> </a:t>
            </a:r>
            <a:r>
              <a:rPr sz="2800" dirty="0" err="1"/>
              <a:t>sonucu</a:t>
            </a:r>
            <a:r>
              <a:rPr sz="2800" dirty="0"/>
              <a:t> </a:t>
            </a:r>
            <a:r>
              <a:rPr sz="2800" dirty="0" err="1"/>
              <a:t>için</a:t>
            </a:r>
            <a:r>
              <a:rPr sz="2800" dirty="0"/>
              <a:t> “</a:t>
            </a:r>
            <a:r>
              <a:rPr sz="2800" dirty="0" err="1">
                <a:solidFill>
                  <a:srgbClr val="FF0000"/>
                </a:solidFill>
              </a:rPr>
              <a:t>Perslilerin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galibiyetiyle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sonuçlanması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durumunda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bugüne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bugün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bilim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ve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kültürün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asıl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kaynağı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olarak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görülen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İyonya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ve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Yunan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devletlerinde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Sokrates</a:t>
            </a:r>
            <a:r>
              <a:rPr sz="2800" dirty="0">
                <a:solidFill>
                  <a:srgbClr val="FF0000"/>
                </a:solidFill>
              </a:rPr>
              <a:t>, Aristo, </a:t>
            </a:r>
            <a:r>
              <a:rPr lang="tr-TR" sz="2800" dirty="0">
                <a:solidFill>
                  <a:srgbClr val="FF0000"/>
                </a:solidFill>
              </a:rPr>
              <a:t>P</a:t>
            </a:r>
            <a:r>
              <a:rPr sz="2800" dirty="0" err="1">
                <a:solidFill>
                  <a:srgbClr val="FF0000"/>
                </a:solidFill>
              </a:rPr>
              <a:t>laton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gibi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düşünürler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belki</a:t>
            </a:r>
            <a:r>
              <a:rPr sz="2800" dirty="0">
                <a:solidFill>
                  <a:srgbClr val="FF0000"/>
                </a:solidFill>
              </a:rPr>
              <a:t> de </a:t>
            </a:r>
            <a:r>
              <a:rPr sz="2800" dirty="0" err="1">
                <a:solidFill>
                  <a:srgbClr val="FF0000"/>
                </a:solidFill>
              </a:rPr>
              <a:t>hayatta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olmayacaktı</a:t>
            </a:r>
            <a:r>
              <a:rPr sz="2800" dirty="0">
                <a:solidFill>
                  <a:srgbClr val="FF0000"/>
                </a:solidFill>
              </a:rPr>
              <a:t>.</a:t>
            </a:r>
            <a:r>
              <a:rPr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04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81354B-C8AC-43C9-8EBA-67CB39EC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7461"/>
            <a:ext cx="10058400" cy="1609344"/>
          </a:xfrm>
        </p:spPr>
        <p:txBody>
          <a:bodyPr/>
          <a:lstStyle/>
          <a:p>
            <a:pPr algn="ctr"/>
            <a:r>
              <a:rPr lang="tr-TR" dirty="0"/>
              <a:t>AŞIRI GENELLEŞTİRME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7A2146-39B6-4963-BD8C-4AE149A82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76805"/>
            <a:ext cx="10058400" cy="4396563"/>
          </a:xfrm>
        </p:spPr>
        <p:txBody>
          <a:bodyPr>
            <a:normAutofit/>
          </a:bodyPr>
          <a:lstStyle/>
          <a:p>
            <a:r>
              <a:rPr lang="tr-TR" sz="2800" dirty="0">
                <a:effectLst/>
                <a:ea typeface="Calibri" panose="020F0502020204030204" pitchFamily="34" charset="0"/>
              </a:rPr>
              <a:t>Başkaları tarafından yakıştırılmış sıfatlarla genelleştirilmiş insan tanımlamaları (barbar, vahşi, cesur)</a:t>
            </a:r>
          </a:p>
          <a:p>
            <a:r>
              <a:rPr lang="tr-TR" sz="2800" dirty="0">
                <a:effectLst/>
                <a:ea typeface="Calibri" panose="020F0502020204030204" pitchFamily="34" charset="0"/>
              </a:rPr>
              <a:t>Akla gelen ilk zaman özelliğinin diğer tüm unsurlar için </a:t>
            </a:r>
            <a:r>
              <a:rPr lang="tr-TR" sz="2800" dirty="0" err="1">
                <a:effectLst/>
                <a:ea typeface="Calibri" panose="020F0502020204030204" pitchFamily="34" charset="0"/>
              </a:rPr>
              <a:t>genellenerek</a:t>
            </a:r>
            <a:r>
              <a:rPr lang="tr-TR" sz="2800" dirty="0">
                <a:effectLst/>
                <a:ea typeface="Calibri" panose="020F0502020204030204" pitchFamily="34" charset="0"/>
              </a:rPr>
              <a:t> ele alınması (ortaçağ karanlığı)</a:t>
            </a:r>
          </a:p>
          <a:p>
            <a:r>
              <a:rPr lang="tr-TR" sz="2800" dirty="0">
                <a:effectLst/>
                <a:ea typeface="Calibri" panose="020F0502020204030204" pitchFamily="34" charset="0"/>
              </a:rPr>
              <a:t>Tek bir unsura dayalı olarak mekânın tanımlanması ve buna göre olayın yorumlanması (çöl olduğundan, sulak olduğundan)</a:t>
            </a:r>
          </a:p>
          <a:p>
            <a:r>
              <a:rPr lang="tr-TR" sz="2800" dirty="0">
                <a:solidFill>
                  <a:srgbClr val="FF0000"/>
                </a:solidFill>
                <a:ea typeface="Calibri" panose="020F0502020204030204" pitchFamily="34" charset="0"/>
              </a:rPr>
              <a:t>Klişelerin hem doğru hem de yanlış içerikle sunumunu içerir</a:t>
            </a:r>
            <a:endParaRPr lang="tr-TR" sz="28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sz="2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sz="2800" dirty="0">
              <a:ea typeface="Calibri" panose="020F0502020204030204" pitchFamily="34" charset="0"/>
            </a:endParaRPr>
          </a:p>
          <a:p>
            <a:endParaRPr lang="tr-TR" sz="2800" dirty="0">
              <a:ea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798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69F58FB2-DD38-4D0C-B257-608E9845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AŞIRI GENELLEŞTİRME</a:t>
            </a:r>
          </a:p>
        </p:txBody>
      </p:sp>
      <p:sp>
        <p:nvSpPr>
          <p:cNvPr id="8" name="İçerik Yer Tutucusu 8">
            <a:extLst>
              <a:ext uri="{FF2B5EF4-FFF2-40B4-BE49-F238E27FC236}">
                <a16:creationId xmlns:a16="http://schemas.microsoft.com/office/drawing/2014/main" id="{C4C06288-69FF-4E58-82FD-847304EE7C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9975" y="2093976"/>
            <a:ext cx="10264332" cy="4078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262626"/>
                </a:solidFill>
              </a:defRPr>
            </a:pPr>
            <a:r>
              <a:rPr sz="2400" dirty="0" err="1"/>
              <a:t>Göç</a:t>
            </a:r>
            <a:r>
              <a:rPr sz="2400" dirty="0"/>
              <a:t> </a:t>
            </a:r>
            <a:r>
              <a:rPr sz="2400" dirty="0" err="1"/>
              <a:t>ederek</a:t>
            </a:r>
            <a:r>
              <a:rPr sz="2400" dirty="0"/>
              <a:t> “</a:t>
            </a:r>
            <a:r>
              <a:rPr sz="2400" dirty="0" err="1"/>
              <a:t>evini</a:t>
            </a:r>
            <a:r>
              <a:rPr sz="2400" dirty="0"/>
              <a:t>, </a:t>
            </a:r>
            <a:r>
              <a:rPr sz="2400" dirty="0" err="1"/>
              <a:t>yurdunu</a:t>
            </a:r>
            <a:r>
              <a:rPr sz="2400" dirty="0"/>
              <a:t>, </a:t>
            </a:r>
            <a:r>
              <a:rPr sz="2400" dirty="0" err="1">
                <a:solidFill>
                  <a:srgbClr val="FF0000"/>
                </a:solidFill>
              </a:rPr>
              <a:t>dilini</a:t>
            </a:r>
            <a:r>
              <a:rPr sz="2400" dirty="0">
                <a:solidFill>
                  <a:srgbClr val="FF0000"/>
                </a:solidFill>
              </a:rPr>
              <a:t>, </a:t>
            </a:r>
            <a:r>
              <a:rPr sz="2400" dirty="0" err="1">
                <a:solidFill>
                  <a:srgbClr val="FF0000"/>
                </a:solidFill>
              </a:rPr>
              <a:t>dinini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bırakma</a:t>
            </a:r>
            <a:r>
              <a:rPr sz="2400" dirty="0"/>
              <a:t>”</a:t>
            </a:r>
          </a:p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262626"/>
                </a:solidFill>
              </a:defRPr>
            </a:pPr>
            <a:r>
              <a:rPr sz="2400" dirty="0" err="1"/>
              <a:t>Fatih</a:t>
            </a:r>
            <a:r>
              <a:rPr sz="2400" dirty="0"/>
              <a:t> Sultan Mehmet </a:t>
            </a:r>
            <a:r>
              <a:rPr sz="2400" dirty="0" err="1"/>
              <a:t>için</a:t>
            </a:r>
            <a:r>
              <a:rPr sz="2400" dirty="0"/>
              <a:t> “</a:t>
            </a:r>
            <a:r>
              <a:rPr sz="2400" dirty="0" err="1">
                <a:solidFill>
                  <a:srgbClr val="FF0000"/>
                </a:solidFill>
              </a:rPr>
              <a:t>artık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bu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saatten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sonra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gidecek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yerimiz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kalmadı</a:t>
            </a:r>
            <a:r>
              <a:rPr sz="2400" dirty="0">
                <a:solidFill>
                  <a:srgbClr val="FF0000"/>
                </a:solidFill>
              </a:rPr>
              <a:t>. Bu hasta </a:t>
            </a:r>
            <a:r>
              <a:rPr sz="2400" dirty="0" err="1">
                <a:solidFill>
                  <a:srgbClr val="FF0000"/>
                </a:solidFill>
              </a:rPr>
              <a:t>halimle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çadırımda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ölümümü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bekliyorum</a:t>
            </a:r>
            <a:r>
              <a:rPr sz="2400" dirty="0"/>
              <a:t>.”</a:t>
            </a:r>
          </a:p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262626"/>
                </a:solidFill>
              </a:defRPr>
            </a:pPr>
            <a:r>
              <a:rPr sz="2400" dirty="0" err="1"/>
              <a:t>Tanzimat</a:t>
            </a:r>
            <a:r>
              <a:rPr sz="2400" dirty="0"/>
              <a:t> </a:t>
            </a:r>
            <a:r>
              <a:rPr sz="2400" dirty="0" err="1"/>
              <a:t>döneminde</a:t>
            </a:r>
            <a:r>
              <a:rPr sz="2400" dirty="0"/>
              <a:t> </a:t>
            </a:r>
            <a:r>
              <a:rPr sz="2400" dirty="0" err="1"/>
              <a:t>bir</a:t>
            </a:r>
            <a:r>
              <a:rPr sz="2400" dirty="0"/>
              <a:t> </a:t>
            </a:r>
            <a:r>
              <a:rPr sz="2400" dirty="0" err="1"/>
              <a:t>gayrimüslim</a:t>
            </a:r>
            <a:r>
              <a:rPr sz="2400" dirty="0"/>
              <a:t> </a:t>
            </a:r>
            <a:r>
              <a:rPr sz="2400" dirty="0" err="1"/>
              <a:t>ağzından</a:t>
            </a:r>
            <a:r>
              <a:rPr sz="2400" dirty="0"/>
              <a:t> “</a:t>
            </a:r>
            <a:r>
              <a:rPr sz="2400" dirty="0" err="1">
                <a:solidFill>
                  <a:srgbClr val="FF0000"/>
                </a:solidFill>
              </a:rPr>
              <a:t>daha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önceleri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kapalı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bir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toplum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yapısına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sahiptik</a:t>
            </a:r>
            <a:r>
              <a:rPr sz="2400" dirty="0">
                <a:solidFill>
                  <a:srgbClr val="FF0000"/>
                </a:solidFill>
              </a:rPr>
              <a:t>. Bu </a:t>
            </a:r>
            <a:r>
              <a:rPr sz="2400" dirty="0" err="1">
                <a:solidFill>
                  <a:srgbClr val="FF0000"/>
                </a:solidFill>
              </a:rPr>
              <a:t>dönemde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ise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kafesin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dışına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çıkmaya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adım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adım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başlamıştık</a:t>
            </a:r>
            <a:r>
              <a:rPr sz="2400" dirty="0"/>
              <a:t>.”</a:t>
            </a:r>
          </a:p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262626"/>
                </a:solidFill>
              </a:defRPr>
            </a:pPr>
            <a:r>
              <a:rPr sz="2400" dirty="0" err="1"/>
              <a:t>Göktürk</a:t>
            </a:r>
            <a:r>
              <a:rPr sz="2400" dirty="0"/>
              <a:t> </a:t>
            </a:r>
            <a:r>
              <a:rPr sz="2400" dirty="0" err="1"/>
              <a:t>Yazıtları</a:t>
            </a:r>
            <a:r>
              <a:rPr sz="2400" dirty="0"/>
              <a:t> </a:t>
            </a:r>
            <a:r>
              <a:rPr sz="2400" dirty="0" err="1"/>
              <a:t>yapılırken</a:t>
            </a:r>
            <a:r>
              <a:rPr sz="2400" dirty="0"/>
              <a:t> “</a:t>
            </a:r>
            <a:r>
              <a:rPr sz="2400" dirty="0" err="1">
                <a:solidFill>
                  <a:srgbClr val="FF0000"/>
                </a:solidFill>
              </a:rPr>
              <a:t>bozkırın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zor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şartlarında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verdiğimiz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çabaya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değer</a:t>
            </a:r>
            <a:r>
              <a:rPr sz="2400" dirty="0"/>
              <a:t>” </a:t>
            </a:r>
            <a:r>
              <a:rPr sz="2400" dirty="0" err="1"/>
              <a:t>ifadesi</a:t>
            </a:r>
            <a:endParaRPr sz="2400" dirty="0"/>
          </a:p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262626"/>
                </a:solidFill>
              </a:defRPr>
            </a:pPr>
            <a:r>
              <a:rPr sz="2400" dirty="0" err="1"/>
              <a:t>Çelebi</a:t>
            </a:r>
            <a:r>
              <a:rPr sz="2400" dirty="0"/>
              <a:t> Mehmet </a:t>
            </a:r>
            <a:r>
              <a:rPr sz="2400" dirty="0" err="1"/>
              <a:t>için</a:t>
            </a:r>
            <a:r>
              <a:rPr sz="2400" dirty="0"/>
              <a:t> “</a:t>
            </a:r>
            <a:r>
              <a:rPr sz="2400" dirty="0" err="1">
                <a:solidFill>
                  <a:srgbClr val="FF0000"/>
                </a:solidFill>
              </a:rPr>
              <a:t>devletin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bekası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için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taht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mücadelelerine</a:t>
            </a:r>
            <a:r>
              <a:rPr sz="2400" dirty="0">
                <a:solidFill>
                  <a:srgbClr val="FF0000"/>
                </a:solidFill>
              </a:rPr>
              <a:t> son </a:t>
            </a:r>
            <a:r>
              <a:rPr sz="2400" dirty="0" err="1">
                <a:solidFill>
                  <a:srgbClr val="FF0000"/>
                </a:solidFill>
              </a:rPr>
              <a:t>veren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devleti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yıkılmaktan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kurtaran</a:t>
            </a:r>
            <a:r>
              <a:rPr sz="2400" dirty="0"/>
              <a:t>” </a:t>
            </a:r>
            <a:r>
              <a:rPr sz="2400" dirty="0" err="1"/>
              <a:t>ifadesi</a:t>
            </a:r>
            <a:endParaRPr sz="2400" dirty="0"/>
          </a:p>
          <a:p>
            <a:pPr marL="285750" indent="-285750" defTabSz="4572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262626"/>
                </a:solidFill>
              </a:defRPr>
            </a:pPr>
            <a:r>
              <a:rPr sz="2400" dirty="0"/>
              <a:t>“Mustafa Kemal </a:t>
            </a:r>
            <a:r>
              <a:rPr sz="2400" dirty="0" err="1"/>
              <a:t>bu</a:t>
            </a:r>
            <a:r>
              <a:rPr sz="2400" dirty="0"/>
              <a:t> </a:t>
            </a:r>
            <a:r>
              <a:rPr sz="2400" dirty="0" err="1"/>
              <a:t>milletin</a:t>
            </a:r>
            <a:r>
              <a:rPr sz="2400" dirty="0"/>
              <a:t> </a:t>
            </a:r>
            <a:r>
              <a:rPr sz="2400" dirty="0" err="1"/>
              <a:t>başına</a:t>
            </a:r>
            <a:r>
              <a:rPr sz="2400" dirty="0"/>
              <a:t> </a:t>
            </a:r>
            <a:r>
              <a:rPr sz="2400" dirty="0" err="1"/>
              <a:t>gelen</a:t>
            </a:r>
            <a:r>
              <a:rPr sz="2400" dirty="0"/>
              <a:t> </a:t>
            </a:r>
            <a:r>
              <a:rPr sz="2400" dirty="0">
                <a:solidFill>
                  <a:srgbClr val="FF0000"/>
                </a:solidFill>
              </a:rPr>
              <a:t>her </a:t>
            </a:r>
            <a:r>
              <a:rPr sz="2400" dirty="0" err="1">
                <a:solidFill>
                  <a:srgbClr val="FF0000"/>
                </a:solidFill>
              </a:rPr>
              <a:t>belayı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/>
              <a:t>def </a:t>
            </a:r>
            <a:r>
              <a:rPr sz="2400" dirty="0" err="1"/>
              <a:t>etti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ülkeyi</a:t>
            </a:r>
            <a:r>
              <a:rPr sz="2400" dirty="0"/>
              <a:t> </a:t>
            </a:r>
            <a:r>
              <a:rPr sz="2400" dirty="0" err="1">
                <a:solidFill>
                  <a:srgbClr val="FF0000"/>
                </a:solidFill>
              </a:rPr>
              <a:t>istenen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seviyeye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/>
              <a:t>zor</a:t>
            </a:r>
            <a:r>
              <a:rPr lang="tr-TR" sz="2400" dirty="0"/>
              <a:t> </a:t>
            </a:r>
            <a:r>
              <a:rPr sz="2400" dirty="0"/>
              <a:t>da </a:t>
            </a:r>
            <a:r>
              <a:rPr sz="2400" dirty="0" err="1"/>
              <a:t>olsa</a:t>
            </a:r>
            <a:r>
              <a:rPr sz="2400" dirty="0"/>
              <a:t> </a:t>
            </a:r>
            <a:r>
              <a:rPr sz="2400" dirty="0" err="1">
                <a:solidFill>
                  <a:srgbClr val="FF0000"/>
                </a:solidFill>
              </a:rPr>
              <a:t>getirdi</a:t>
            </a:r>
            <a:r>
              <a:rPr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98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hta Yazı">
  <a:themeElements>
    <a:clrScheme name="Tahta Ya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hta Yaz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hta Yaz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5729</TotalTime>
  <Words>1403</Words>
  <Application>Microsoft Office PowerPoint</Application>
  <PresentationFormat>Geniş ekran</PresentationFormat>
  <Paragraphs>164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2" baseType="lpstr">
      <vt:lpstr>Arial</vt:lpstr>
      <vt:lpstr>Calibri</vt:lpstr>
      <vt:lpstr>Rockwell</vt:lpstr>
      <vt:lpstr>Rockwell Condensed</vt:lpstr>
      <vt:lpstr>Times New Roman</vt:lpstr>
      <vt:lpstr>Wingdings</vt:lpstr>
      <vt:lpstr>Tahta Yazı</vt:lpstr>
      <vt:lpstr>TARİH eğitiminde BAĞLAMSALLAŞTIRMA</vt:lpstr>
      <vt:lpstr>Neden?</vt:lpstr>
      <vt:lpstr>ZAMAN VE MEKÂN BOYUTLARI</vt:lpstr>
      <vt:lpstr>İNSAN DERKEN=aDEMOĞLU</vt:lpstr>
      <vt:lpstr>PowerPoint Sunusu</vt:lpstr>
      <vt:lpstr>BAĞLAMI YOK SAYMA</vt:lpstr>
      <vt:lpstr>BAĞLAMI YOK SAYMA</vt:lpstr>
      <vt:lpstr>AŞIRI GENELLEŞTİRME</vt:lpstr>
      <vt:lpstr>AŞIRI GENELLEŞTİRME</vt:lpstr>
      <vt:lpstr>BUGÜNÜ GEÇMİŞE TAŞIMA  (BUGÜN GİBİ DÜŞÜNME)</vt:lpstr>
      <vt:lpstr>BUGÜNÜ GEÇMİŞE TAŞIMA  (BUGÜN GİBİ DÜŞÜNME)</vt:lpstr>
      <vt:lpstr>EKSİK BAĞLAMSALLAŞTIRMA</vt:lpstr>
      <vt:lpstr>EKSİK BAĞLAMSALLAŞTIRMA</vt:lpstr>
      <vt:lpstr>TAM BAĞLAMSALLAŞTIRMA</vt:lpstr>
      <vt:lpstr>Derslerde bağlamsallaştırmayı oluşturmak için pedagojik tasarım ilkeleri</vt:lpstr>
      <vt:lpstr>Şimdiye yönelik bakış açılarının farkındalığını oluşturmak ve arttırmak için</vt:lpstr>
      <vt:lpstr>Tarihsel bağlamı yeniden inşa etmek için</vt:lpstr>
      <vt:lpstr>Açıklamada tarihsel bağlamIN KULLANIMINI GELİŞTİRMEK İÇİN</vt:lpstr>
      <vt:lpstr>Tarihsel empati</vt:lpstr>
      <vt:lpstr>Tarihsel empatiyi geliştirmek için</vt:lpstr>
      <vt:lpstr>değerlendirmede</vt:lpstr>
      <vt:lpstr>Dolayısıyla Tebit projesi kapsamında bağlamsallaştırmayı geliştirmek için</vt:lpstr>
      <vt:lpstr>dilin kullanımıNDA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BAĞLAMSALLAŞTIRMA</dc:title>
  <dc:creator>hakem</dc:creator>
  <cp:lastModifiedBy>HP</cp:lastModifiedBy>
  <cp:revision>59</cp:revision>
  <dcterms:created xsi:type="dcterms:W3CDTF">2021-04-17T14:58:55Z</dcterms:created>
  <dcterms:modified xsi:type="dcterms:W3CDTF">2021-04-24T07:15:02Z</dcterms:modified>
</cp:coreProperties>
</file>